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utfit"/>
      <p:regular r:id="rId15"/>
    </p:embeddedFont>
    <p:embeddedFont>
      <p:font typeface="Outfit"/>
      <p:regular r:id="rId16"/>
    </p:embeddedFont>
    <p:embeddedFont>
      <p:font typeface="Arimo"/>
      <p:regular r:id="rId17"/>
    </p:embeddedFont>
    <p:embeddedFont>
      <p:font typeface="Arimo"/>
      <p:regular r:id="rId18"/>
    </p:embeddedFont>
    <p:embeddedFont>
      <p:font typeface="Arimo"/>
      <p:regular r:id="rId19"/>
    </p:embeddedFont>
    <p:embeddedFont>
      <p:font typeface="Arim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0" Type="http://schemas.openxmlformats.org/officeDocument/2006/relationships/slideLayout" Target="../slideLayouts/slideLayout1.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3607" y="2639020"/>
            <a:ext cx="4919186" cy="2951559"/>
          </a:xfrm>
          <a:prstGeom prst="rect">
            <a:avLst/>
          </a:prstGeom>
        </p:spPr>
      </p:pic>
      <p:sp>
        <p:nvSpPr>
          <p:cNvPr id="6" name="Text 1"/>
          <p:cNvSpPr/>
          <p:nvPr/>
        </p:nvSpPr>
        <p:spPr>
          <a:xfrm>
            <a:off x="6280190" y="2096095"/>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pitchFamily="34" charset="0"/>
                <a:ea typeface="Outfit" pitchFamily="34" charset="-122"/>
                <a:cs typeface="Outfit" pitchFamily="34" charset="-120"/>
              </a:rPr>
              <a:t>Employee Data Analysis</a:t>
            </a:r>
            <a:endParaRPr lang="en-US" sz="6150" dirty="0"/>
          </a:p>
        </p:txBody>
      </p:sp>
      <p:sp>
        <p:nvSpPr>
          <p:cNvPr id="7" name="Text 2"/>
          <p:cNvSpPr/>
          <p:nvPr/>
        </p:nvSpPr>
        <p:spPr>
          <a:xfrm>
            <a:off x="6280190" y="4392692"/>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Harnessing the power of data to gain valuable insights into your workforce. This analysis helps to identify trends and patterns, improve decision-making, and optimize your organization's performance.</a:t>
            </a:r>
            <a:endParaRPr lang="en-US" sz="1750" dirty="0"/>
          </a:p>
        </p:txBody>
      </p:sp>
      <p:sp>
        <p:nvSpPr>
          <p:cNvPr id="8" name="Shape 3"/>
          <p:cNvSpPr/>
          <p:nvPr/>
        </p:nvSpPr>
        <p:spPr>
          <a:xfrm>
            <a:off x="6280190" y="5753457"/>
            <a:ext cx="362903" cy="362903"/>
          </a:xfrm>
          <a:prstGeom prst="roundRect">
            <a:avLst>
              <a:gd name="adj" fmla="val 25194296"/>
            </a:avLst>
          </a:prstGeom>
          <a:solidFill>
            <a:srgbClr val="E003BA"/>
          </a:solidFill>
          <a:ln w="7620">
            <a:solidFill>
              <a:srgbClr val="FFFFFF"/>
            </a:solidFill>
            <a:prstDash val="solid"/>
          </a:ln>
        </p:spPr>
      </p:sp>
      <p:sp>
        <p:nvSpPr>
          <p:cNvPr id="9" name="Text 4"/>
          <p:cNvSpPr/>
          <p:nvPr/>
        </p:nvSpPr>
        <p:spPr>
          <a:xfrm>
            <a:off x="6395680" y="5886093"/>
            <a:ext cx="131921"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Arimo" pitchFamily="34" charset="0"/>
                <a:ea typeface="Arimo" pitchFamily="34" charset="-122"/>
                <a:cs typeface="Arimo" pitchFamily="34" charset="-120"/>
              </a:rPr>
              <a:t>SA</a:t>
            </a:r>
            <a:endParaRPr lang="en-US" sz="750" dirty="0"/>
          </a:p>
        </p:txBody>
      </p:sp>
      <p:sp>
        <p:nvSpPr>
          <p:cNvPr id="10" name="Text 5"/>
          <p:cNvSpPr/>
          <p:nvPr/>
        </p:nvSpPr>
        <p:spPr>
          <a:xfrm>
            <a:off x="6756440" y="5736550"/>
            <a:ext cx="4015859"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pitchFamily="34" charset="0"/>
                <a:ea typeface="Arimo" pitchFamily="34" charset="-122"/>
                <a:cs typeface="Arimo" pitchFamily="34" charset="-120"/>
              </a:rPr>
              <a:t>by Saraswathi A Saraswathi A</a:t>
            </a:r>
            <a:endParaRPr lang="en-US" sz="220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84149" y="2237542"/>
            <a:ext cx="5005983" cy="3754517"/>
          </a:xfrm>
          <a:prstGeom prst="rect">
            <a:avLst/>
          </a:prstGeom>
        </p:spPr>
      </p:pic>
      <p:sp>
        <p:nvSpPr>
          <p:cNvPr id="6" name="Text 1"/>
          <p:cNvSpPr/>
          <p:nvPr/>
        </p:nvSpPr>
        <p:spPr>
          <a:xfrm>
            <a:off x="672465" y="836771"/>
            <a:ext cx="4803338" cy="600313"/>
          </a:xfrm>
          <a:prstGeom prst="rect">
            <a:avLst/>
          </a:prstGeom>
          <a:noFill/>
          <a:ln/>
        </p:spPr>
        <p:txBody>
          <a:bodyPr wrap="none" lIns="0" tIns="0" rIns="0" bIns="0" rtlCol="0" anchor="t"/>
          <a:lstStyle/>
          <a:p>
            <a:pPr indent="0" marL="0">
              <a:lnSpc>
                <a:spcPts val="4700"/>
              </a:lnSpc>
              <a:buNone/>
            </a:pPr>
            <a:r>
              <a:rPr lang="en-US" sz="3750" b="1" dirty="0">
                <a:solidFill>
                  <a:srgbClr val="231971"/>
                </a:solidFill>
                <a:latin typeface="Outfit" pitchFamily="34" charset="0"/>
                <a:ea typeface="Outfit" pitchFamily="34" charset="-122"/>
                <a:cs typeface="Outfit" pitchFamily="34" charset="-120"/>
              </a:rPr>
              <a:t>Project Overview</a:t>
            </a:r>
            <a:endParaRPr lang="en-US" sz="3750" dirty="0"/>
          </a:p>
        </p:txBody>
      </p:sp>
      <p:sp>
        <p:nvSpPr>
          <p:cNvPr id="7" name="Text 2"/>
          <p:cNvSpPr/>
          <p:nvPr/>
        </p:nvSpPr>
        <p:spPr>
          <a:xfrm>
            <a:off x="672465" y="1725216"/>
            <a:ext cx="7799070" cy="922258"/>
          </a:xfrm>
          <a:prstGeom prst="rect">
            <a:avLst/>
          </a:prstGeom>
          <a:noFill/>
          <a:ln/>
        </p:spPr>
        <p:txBody>
          <a:bodyPr wrap="square" lIns="0" tIns="0" rIns="0" bIns="0" rtlCol="0" anchor="t"/>
          <a:lstStyle/>
          <a:p>
            <a:pPr indent="0" marL="0">
              <a:lnSpc>
                <a:spcPts val="2400"/>
              </a:lnSpc>
              <a:buNone/>
            </a:pPr>
            <a:r>
              <a:rPr lang="en-US" sz="1500" dirty="0">
                <a:solidFill>
                  <a:srgbClr val="2A2742"/>
                </a:solidFill>
                <a:latin typeface="Arimo" pitchFamily="34" charset="0"/>
                <a:ea typeface="Arimo" pitchFamily="34" charset="-122"/>
                <a:cs typeface="Arimo" pitchFamily="34" charset="-120"/>
              </a:rPr>
              <a:t>This project focuses on analyzing employee data collected from various sources within your organization. We aim to uncover valuable insights that can improve employee engagement, retention, and productivity.</a:t>
            </a:r>
            <a:endParaRPr lang="en-US" sz="1500" dirty="0"/>
          </a:p>
        </p:txBody>
      </p:sp>
      <p:sp>
        <p:nvSpPr>
          <p:cNvPr id="8" name="Shape 3"/>
          <p:cNvSpPr/>
          <p:nvPr/>
        </p:nvSpPr>
        <p:spPr>
          <a:xfrm>
            <a:off x="672465" y="3079671"/>
            <a:ext cx="432197" cy="432197"/>
          </a:xfrm>
          <a:prstGeom prst="roundRect">
            <a:avLst>
              <a:gd name="adj" fmla="val 18671"/>
            </a:avLst>
          </a:prstGeom>
          <a:solidFill>
            <a:srgbClr val="E9E6FA"/>
          </a:solidFill>
          <a:ln w="7620">
            <a:solidFill>
              <a:srgbClr val="BDB8DF"/>
            </a:solidFill>
            <a:prstDash val="solid"/>
          </a:ln>
        </p:spPr>
      </p:sp>
      <p:sp>
        <p:nvSpPr>
          <p:cNvPr id="9" name="Text 4"/>
          <p:cNvSpPr/>
          <p:nvPr/>
        </p:nvSpPr>
        <p:spPr>
          <a:xfrm>
            <a:off x="832366" y="3151584"/>
            <a:ext cx="112395" cy="288250"/>
          </a:xfrm>
          <a:prstGeom prst="rect">
            <a:avLst/>
          </a:prstGeom>
          <a:noFill/>
          <a:ln/>
        </p:spPr>
        <p:txBody>
          <a:bodyPr wrap="none" lIns="0" tIns="0" rIns="0" bIns="0" rtlCol="0" anchor="t"/>
          <a:lstStyle/>
          <a:p>
            <a:pPr algn="ctr" indent="0" marL="0">
              <a:lnSpc>
                <a:spcPts val="2250"/>
              </a:lnSpc>
              <a:buNone/>
            </a:pPr>
            <a:r>
              <a:rPr lang="en-US" sz="2250" b="1" dirty="0">
                <a:solidFill>
                  <a:srgbClr val="2A2742"/>
                </a:solidFill>
                <a:latin typeface="Outfit" pitchFamily="34" charset="0"/>
                <a:ea typeface="Outfit" pitchFamily="34" charset="-122"/>
                <a:cs typeface="Outfit" pitchFamily="34" charset="-120"/>
              </a:rPr>
              <a:t>1</a:t>
            </a:r>
            <a:endParaRPr lang="en-US" sz="2250" dirty="0"/>
          </a:p>
        </p:txBody>
      </p:sp>
      <p:sp>
        <p:nvSpPr>
          <p:cNvPr id="10" name="Text 5"/>
          <p:cNvSpPr/>
          <p:nvPr/>
        </p:nvSpPr>
        <p:spPr>
          <a:xfrm>
            <a:off x="1296710" y="3079671"/>
            <a:ext cx="2401610" cy="300157"/>
          </a:xfrm>
          <a:prstGeom prst="rect">
            <a:avLst/>
          </a:prstGeom>
          <a:noFill/>
          <a:ln/>
        </p:spPr>
        <p:txBody>
          <a:bodyPr wrap="none" lIns="0" tIns="0" rIns="0" bIns="0" rtlCol="0" anchor="t"/>
          <a:lstStyle/>
          <a:p>
            <a:pPr indent="0" marL="0">
              <a:lnSpc>
                <a:spcPts val="2350"/>
              </a:lnSpc>
              <a:buNone/>
            </a:pPr>
            <a:r>
              <a:rPr lang="en-US" sz="1850" b="1" dirty="0">
                <a:solidFill>
                  <a:srgbClr val="2A2742"/>
                </a:solidFill>
                <a:latin typeface="Outfit" pitchFamily="34" charset="0"/>
                <a:ea typeface="Outfit" pitchFamily="34" charset="-122"/>
                <a:cs typeface="Outfit" pitchFamily="34" charset="-120"/>
              </a:rPr>
              <a:t>Data Sources</a:t>
            </a:r>
            <a:endParaRPr lang="en-US" sz="1850" dirty="0"/>
          </a:p>
        </p:txBody>
      </p:sp>
      <p:sp>
        <p:nvSpPr>
          <p:cNvPr id="11" name="Text 6"/>
          <p:cNvSpPr/>
          <p:nvPr/>
        </p:nvSpPr>
        <p:spPr>
          <a:xfrm>
            <a:off x="1296710" y="3495080"/>
            <a:ext cx="3179326" cy="1537097"/>
          </a:xfrm>
          <a:prstGeom prst="rect">
            <a:avLst/>
          </a:prstGeom>
          <a:noFill/>
          <a:ln/>
        </p:spPr>
        <p:txBody>
          <a:bodyPr wrap="square" lIns="0" tIns="0" rIns="0" bIns="0" rtlCol="0" anchor="t"/>
          <a:lstStyle/>
          <a:p>
            <a:pPr indent="0" marL="0">
              <a:lnSpc>
                <a:spcPts val="2400"/>
              </a:lnSpc>
              <a:buNone/>
            </a:pPr>
            <a:r>
              <a:rPr lang="en-US" sz="1500" dirty="0">
                <a:solidFill>
                  <a:srgbClr val="2A2742"/>
                </a:solidFill>
                <a:latin typeface="Arimo" pitchFamily="34" charset="0"/>
                <a:ea typeface="Arimo" pitchFamily="34" charset="-122"/>
                <a:cs typeface="Arimo" pitchFamily="34" charset="-120"/>
              </a:rPr>
              <a:t>The project utilizes various data sources, such as employee surveys, performance reviews, attendance records, and training completion data.</a:t>
            </a:r>
            <a:endParaRPr lang="en-US" sz="1500" dirty="0"/>
          </a:p>
        </p:txBody>
      </p:sp>
      <p:sp>
        <p:nvSpPr>
          <p:cNvPr id="12" name="Shape 7"/>
          <p:cNvSpPr/>
          <p:nvPr/>
        </p:nvSpPr>
        <p:spPr>
          <a:xfrm>
            <a:off x="4668083" y="3079671"/>
            <a:ext cx="432197" cy="432197"/>
          </a:xfrm>
          <a:prstGeom prst="roundRect">
            <a:avLst>
              <a:gd name="adj" fmla="val 18671"/>
            </a:avLst>
          </a:prstGeom>
          <a:solidFill>
            <a:srgbClr val="E9E6FA"/>
          </a:solidFill>
          <a:ln w="7620">
            <a:solidFill>
              <a:srgbClr val="BDB8DF"/>
            </a:solidFill>
            <a:prstDash val="solid"/>
          </a:ln>
        </p:spPr>
      </p:sp>
      <p:sp>
        <p:nvSpPr>
          <p:cNvPr id="13" name="Text 8"/>
          <p:cNvSpPr/>
          <p:nvPr/>
        </p:nvSpPr>
        <p:spPr>
          <a:xfrm>
            <a:off x="4801195" y="3151584"/>
            <a:ext cx="165973" cy="288250"/>
          </a:xfrm>
          <a:prstGeom prst="rect">
            <a:avLst/>
          </a:prstGeom>
          <a:noFill/>
          <a:ln/>
        </p:spPr>
        <p:txBody>
          <a:bodyPr wrap="none" lIns="0" tIns="0" rIns="0" bIns="0" rtlCol="0" anchor="t"/>
          <a:lstStyle/>
          <a:p>
            <a:pPr algn="ctr" indent="0" marL="0">
              <a:lnSpc>
                <a:spcPts val="2250"/>
              </a:lnSpc>
              <a:buNone/>
            </a:pPr>
            <a:r>
              <a:rPr lang="en-US" sz="2250" b="1" dirty="0">
                <a:solidFill>
                  <a:srgbClr val="2A2742"/>
                </a:solidFill>
                <a:latin typeface="Outfit" pitchFamily="34" charset="0"/>
                <a:ea typeface="Outfit" pitchFamily="34" charset="-122"/>
                <a:cs typeface="Outfit" pitchFamily="34" charset="-120"/>
              </a:rPr>
              <a:t>2</a:t>
            </a:r>
            <a:endParaRPr lang="en-US" sz="2250" dirty="0"/>
          </a:p>
        </p:txBody>
      </p:sp>
      <p:sp>
        <p:nvSpPr>
          <p:cNvPr id="14" name="Text 9"/>
          <p:cNvSpPr/>
          <p:nvPr/>
        </p:nvSpPr>
        <p:spPr>
          <a:xfrm>
            <a:off x="5292328" y="3079671"/>
            <a:ext cx="2401610" cy="300157"/>
          </a:xfrm>
          <a:prstGeom prst="rect">
            <a:avLst/>
          </a:prstGeom>
          <a:noFill/>
          <a:ln/>
        </p:spPr>
        <p:txBody>
          <a:bodyPr wrap="none" lIns="0" tIns="0" rIns="0" bIns="0" rtlCol="0" anchor="t"/>
          <a:lstStyle/>
          <a:p>
            <a:pPr indent="0" marL="0">
              <a:lnSpc>
                <a:spcPts val="2350"/>
              </a:lnSpc>
              <a:buNone/>
            </a:pPr>
            <a:r>
              <a:rPr lang="en-US" sz="1850" b="1" dirty="0">
                <a:solidFill>
                  <a:srgbClr val="2A2742"/>
                </a:solidFill>
                <a:latin typeface="Outfit" pitchFamily="34" charset="0"/>
                <a:ea typeface="Outfit" pitchFamily="34" charset="-122"/>
                <a:cs typeface="Outfit" pitchFamily="34" charset="-120"/>
              </a:rPr>
              <a:t>Key Metrics</a:t>
            </a:r>
            <a:endParaRPr lang="en-US" sz="1850" dirty="0"/>
          </a:p>
        </p:txBody>
      </p:sp>
      <p:sp>
        <p:nvSpPr>
          <p:cNvPr id="15" name="Text 10"/>
          <p:cNvSpPr/>
          <p:nvPr/>
        </p:nvSpPr>
        <p:spPr>
          <a:xfrm>
            <a:off x="5292328" y="3495080"/>
            <a:ext cx="3179326" cy="1229678"/>
          </a:xfrm>
          <a:prstGeom prst="rect">
            <a:avLst/>
          </a:prstGeom>
          <a:noFill/>
          <a:ln/>
        </p:spPr>
        <p:txBody>
          <a:bodyPr wrap="square" lIns="0" tIns="0" rIns="0" bIns="0" rtlCol="0" anchor="t"/>
          <a:lstStyle/>
          <a:p>
            <a:pPr indent="0" marL="0">
              <a:lnSpc>
                <a:spcPts val="2400"/>
              </a:lnSpc>
              <a:buNone/>
            </a:pPr>
            <a:r>
              <a:rPr lang="en-US" sz="1500" dirty="0">
                <a:solidFill>
                  <a:srgbClr val="2A2742"/>
                </a:solidFill>
                <a:latin typeface="Arimo" pitchFamily="34" charset="0"/>
                <a:ea typeface="Arimo" pitchFamily="34" charset="-122"/>
                <a:cs typeface="Arimo" pitchFamily="34" charset="-120"/>
              </a:rPr>
              <a:t>We'll be analyzing key metrics such as employee satisfaction, turnover rate, performance ratings, and training effectiveness.</a:t>
            </a:r>
            <a:endParaRPr lang="en-US" sz="1500" dirty="0"/>
          </a:p>
        </p:txBody>
      </p:sp>
      <p:sp>
        <p:nvSpPr>
          <p:cNvPr id="16" name="Shape 11"/>
          <p:cNvSpPr/>
          <p:nvPr/>
        </p:nvSpPr>
        <p:spPr>
          <a:xfrm>
            <a:off x="672465" y="5440323"/>
            <a:ext cx="432197" cy="432197"/>
          </a:xfrm>
          <a:prstGeom prst="roundRect">
            <a:avLst>
              <a:gd name="adj" fmla="val 18671"/>
            </a:avLst>
          </a:prstGeom>
          <a:solidFill>
            <a:srgbClr val="E9E6FA"/>
          </a:solidFill>
          <a:ln w="7620">
            <a:solidFill>
              <a:srgbClr val="BDB8DF"/>
            </a:solidFill>
            <a:prstDash val="solid"/>
          </a:ln>
        </p:spPr>
      </p:sp>
      <p:sp>
        <p:nvSpPr>
          <p:cNvPr id="17" name="Text 12"/>
          <p:cNvSpPr/>
          <p:nvPr/>
        </p:nvSpPr>
        <p:spPr>
          <a:xfrm>
            <a:off x="806529" y="5512237"/>
            <a:ext cx="163949" cy="288250"/>
          </a:xfrm>
          <a:prstGeom prst="rect">
            <a:avLst/>
          </a:prstGeom>
          <a:noFill/>
          <a:ln/>
        </p:spPr>
        <p:txBody>
          <a:bodyPr wrap="none" lIns="0" tIns="0" rIns="0" bIns="0" rtlCol="0" anchor="t"/>
          <a:lstStyle/>
          <a:p>
            <a:pPr algn="ctr" indent="0" marL="0">
              <a:lnSpc>
                <a:spcPts val="2250"/>
              </a:lnSpc>
              <a:buNone/>
            </a:pPr>
            <a:r>
              <a:rPr lang="en-US" sz="2250" b="1" dirty="0">
                <a:solidFill>
                  <a:srgbClr val="2A2742"/>
                </a:solidFill>
                <a:latin typeface="Outfit" pitchFamily="34" charset="0"/>
                <a:ea typeface="Outfit" pitchFamily="34" charset="-122"/>
                <a:cs typeface="Outfit" pitchFamily="34" charset="-120"/>
              </a:rPr>
              <a:t>3</a:t>
            </a:r>
            <a:endParaRPr lang="en-US" sz="2250" dirty="0"/>
          </a:p>
        </p:txBody>
      </p:sp>
      <p:sp>
        <p:nvSpPr>
          <p:cNvPr id="18" name="Text 13"/>
          <p:cNvSpPr/>
          <p:nvPr/>
        </p:nvSpPr>
        <p:spPr>
          <a:xfrm>
            <a:off x="1296710" y="5440323"/>
            <a:ext cx="2401610" cy="300157"/>
          </a:xfrm>
          <a:prstGeom prst="rect">
            <a:avLst/>
          </a:prstGeom>
          <a:noFill/>
          <a:ln/>
        </p:spPr>
        <p:txBody>
          <a:bodyPr wrap="none" lIns="0" tIns="0" rIns="0" bIns="0" rtlCol="0" anchor="t"/>
          <a:lstStyle/>
          <a:p>
            <a:pPr indent="0" marL="0">
              <a:lnSpc>
                <a:spcPts val="2350"/>
              </a:lnSpc>
              <a:buNone/>
            </a:pPr>
            <a:r>
              <a:rPr lang="en-US" sz="1850" b="1" dirty="0">
                <a:solidFill>
                  <a:srgbClr val="2A2742"/>
                </a:solidFill>
                <a:latin typeface="Outfit" pitchFamily="34" charset="0"/>
                <a:ea typeface="Outfit" pitchFamily="34" charset="-122"/>
                <a:cs typeface="Outfit" pitchFamily="34" charset="-120"/>
              </a:rPr>
              <a:t>Target Audience</a:t>
            </a:r>
            <a:endParaRPr lang="en-US" sz="1850" dirty="0"/>
          </a:p>
        </p:txBody>
      </p:sp>
      <p:sp>
        <p:nvSpPr>
          <p:cNvPr id="19" name="Text 14"/>
          <p:cNvSpPr/>
          <p:nvPr/>
        </p:nvSpPr>
        <p:spPr>
          <a:xfrm>
            <a:off x="1296710" y="5855732"/>
            <a:ext cx="3179326" cy="1537097"/>
          </a:xfrm>
          <a:prstGeom prst="rect">
            <a:avLst/>
          </a:prstGeom>
          <a:noFill/>
          <a:ln/>
        </p:spPr>
        <p:txBody>
          <a:bodyPr wrap="square" lIns="0" tIns="0" rIns="0" bIns="0" rtlCol="0" anchor="t"/>
          <a:lstStyle/>
          <a:p>
            <a:pPr indent="0" marL="0">
              <a:lnSpc>
                <a:spcPts val="2400"/>
              </a:lnSpc>
              <a:buNone/>
            </a:pPr>
            <a:r>
              <a:rPr lang="en-US" sz="1500" dirty="0">
                <a:solidFill>
                  <a:srgbClr val="2A2742"/>
                </a:solidFill>
                <a:latin typeface="Arimo" pitchFamily="34" charset="0"/>
                <a:ea typeface="Arimo" pitchFamily="34" charset="-122"/>
                <a:cs typeface="Arimo" pitchFamily="34" charset="-120"/>
              </a:rPr>
              <a:t>The insights generated from this analysis will be shared with stakeholders, including HR professionals, managers, and executives.</a:t>
            </a:r>
            <a:endParaRPr lang="en-US" sz="1500" dirty="0"/>
          </a:p>
        </p:txBody>
      </p:sp>
      <p:sp>
        <p:nvSpPr>
          <p:cNvPr id="20" name="Shape 15"/>
          <p:cNvSpPr/>
          <p:nvPr/>
        </p:nvSpPr>
        <p:spPr>
          <a:xfrm>
            <a:off x="4668083" y="5440323"/>
            <a:ext cx="432197" cy="432197"/>
          </a:xfrm>
          <a:prstGeom prst="roundRect">
            <a:avLst>
              <a:gd name="adj" fmla="val 18671"/>
            </a:avLst>
          </a:prstGeom>
          <a:solidFill>
            <a:srgbClr val="E9E6FA"/>
          </a:solidFill>
          <a:ln w="7620">
            <a:solidFill>
              <a:srgbClr val="BDB8DF"/>
            </a:solidFill>
            <a:prstDash val="solid"/>
          </a:ln>
        </p:spPr>
      </p:sp>
      <p:sp>
        <p:nvSpPr>
          <p:cNvPr id="21" name="Text 16"/>
          <p:cNvSpPr/>
          <p:nvPr/>
        </p:nvSpPr>
        <p:spPr>
          <a:xfrm>
            <a:off x="4795837" y="5512237"/>
            <a:ext cx="176689" cy="288250"/>
          </a:xfrm>
          <a:prstGeom prst="rect">
            <a:avLst/>
          </a:prstGeom>
          <a:noFill/>
          <a:ln/>
        </p:spPr>
        <p:txBody>
          <a:bodyPr wrap="none" lIns="0" tIns="0" rIns="0" bIns="0" rtlCol="0" anchor="t"/>
          <a:lstStyle/>
          <a:p>
            <a:pPr algn="ctr" indent="0" marL="0">
              <a:lnSpc>
                <a:spcPts val="2250"/>
              </a:lnSpc>
              <a:buNone/>
            </a:pPr>
            <a:r>
              <a:rPr lang="en-US" sz="2250" b="1" dirty="0">
                <a:solidFill>
                  <a:srgbClr val="2A2742"/>
                </a:solidFill>
                <a:latin typeface="Outfit" pitchFamily="34" charset="0"/>
                <a:ea typeface="Outfit" pitchFamily="34" charset="-122"/>
                <a:cs typeface="Outfit" pitchFamily="34" charset="-120"/>
              </a:rPr>
              <a:t>4</a:t>
            </a:r>
            <a:endParaRPr lang="en-US" sz="2250" dirty="0"/>
          </a:p>
        </p:txBody>
      </p:sp>
      <p:sp>
        <p:nvSpPr>
          <p:cNvPr id="22" name="Text 17"/>
          <p:cNvSpPr/>
          <p:nvPr/>
        </p:nvSpPr>
        <p:spPr>
          <a:xfrm>
            <a:off x="5292328" y="5440323"/>
            <a:ext cx="2401610" cy="300157"/>
          </a:xfrm>
          <a:prstGeom prst="rect">
            <a:avLst/>
          </a:prstGeom>
          <a:noFill/>
          <a:ln/>
        </p:spPr>
        <p:txBody>
          <a:bodyPr wrap="none" lIns="0" tIns="0" rIns="0" bIns="0" rtlCol="0" anchor="t"/>
          <a:lstStyle/>
          <a:p>
            <a:pPr indent="0" marL="0">
              <a:lnSpc>
                <a:spcPts val="2350"/>
              </a:lnSpc>
              <a:buNone/>
            </a:pPr>
            <a:r>
              <a:rPr lang="en-US" sz="1850" b="1" dirty="0">
                <a:solidFill>
                  <a:srgbClr val="2A2742"/>
                </a:solidFill>
                <a:latin typeface="Outfit" pitchFamily="34" charset="0"/>
                <a:ea typeface="Outfit" pitchFamily="34" charset="-122"/>
                <a:cs typeface="Outfit" pitchFamily="34" charset="-120"/>
              </a:rPr>
              <a:t>Project Goals</a:t>
            </a:r>
            <a:endParaRPr lang="en-US" sz="1850" dirty="0"/>
          </a:p>
        </p:txBody>
      </p:sp>
      <p:sp>
        <p:nvSpPr>
          <p:cNvPr id="23" name="Text 18"/>
          <p:cNvSpPr/>
          <p:nvPr/>
        </p:nvSpPr>
        <p:spPr>
          <a:xfrm>
            <a:off x="5292328" y="5855732"/>
            <a:ext cx="3179326" cy="1229678"/>
          </a:xfrm>
          <a:prstGeom prst="rect">
            <a:avLst/>
          </a:prstGeom>
          <a:noFill/>
          <a:ln/>
        </p:spPr>
        <p:txBody>
          <a:bodyPr wrap="square" lIns="0" tIns="0" rIns="0" bIns="0" rtlCol="0" anchor="t"/>
          <a:lstStyle/>
          <a:p>
            <a:pPr indent="0" marL="0">
              <a:lnSpc>
                <a:spcPts val="2400"/>
              </a:lnSpc>
              <a:buNone/>
            </a:pPr>
            <a:r>
              <a:rPr lang="en-US" sz="1500" dirty="0">
                <a:solidFill>
                  <a:srgbClr val="2A2742"/>
                </a:solidFill>
                <a:latin typeface="Arimo" pitchFamily="34" charset="0"/>
                <a:ea typeface="Arimo" pitchFamily="34" charset="-122"/>
                <a:cs typeface="Arimo" pitchFamily="34" charset="-120"/>
              </a:rPr>
              <a:t>The primary goal is to provide actionable insights that can support data-driven decision-making and improve employee performance.</a:t>
            </a:r>
            <a:endParaRPr lang="en-US" sz="1500" dirty="0"/>
          </a:p>
        </p:txBody>
      </p:sp>
      <p:pic>
        <p:nvPicPr>
          <p:cNvPr id="2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162984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pitchFamily="34" charset="0"/>
                <a:ea typeface="Outfit" pitchFamily="34" charset="-122"/>
                <a:cs typeface="Outfit" pitchFamily="34" charset="-120"/>
              </a:rPr>
              <a:t>End Users</a:t>
            </a:r>
            <a:endParaRPr lang="en-US" sz="4450" dirty="0"/>
          </a:p>
        </p:txBody>
      </p:sp>
      <p:sp>
        <p:nvSpPr>
          <p:cNvPr id="5" name="Text 2"/>
          <p:cNvSpPr/>
          <p:nvPr/>
        </p:nvSpPr>
        <p:spPr>
          <a:xfrm>
            <a:off x="793790" y="279225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analysis targets key stakeholders who can benefit from the insights generated. These individuals are responsible for making informed decisions about various aspects of employee management.</a:t>
            </a:r>
            <a:endParaRPr lang="en-US" sz="1750" dirty="0"/>
          </a:p>
        </p:txBody>
      </p:sp>
      <p:sp>
        <p:nvSpPr>
          <p:cNvPr id="6" name="Text 3"/>
          <p:cNvSpPr/>
          <p:nvPr/>
        </p:nvSpPr>
        <p:spPr>
          <a:xfrm>
            <a:off x="793790" y="40000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HR Professionals</a:t>
            </a:r>
            <a:endParaRPr lang="en-US" sz="2200" dirty="0"/>
          </a:p>
        </p:txBody>
      </p:sp>
      <p:sp>
        <p:nvSpPr>
          <p:cNvPr id="7" name="Text 4"/>
          <p:cNvSpPr/>
          <p:nvPr/>
        </p:nvSpPr>
        <p:spPr>
          <a:xfrm>
            <a:off x="793790" y="4581168"/>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Gain insights into employee engagement, identify areas for improvement in HR policies and practices, and develop targeted training programs.</a:t>
            </a:r>
            <a:endParaRPr lang="en-US" sz="1750" dirty="0"/>
          </a:p>
        </p:txBody>
      </p:sp>
      <p:sp>
        <p:nvSpPr>
          <p:cNvPr id="8" name="Text 5"/>
          <p:cNvSpPr/>
          <p:nvPr/>
        </p:nvSpPr>
        <p:spPr>
          <a:xfrm>
            <a:off x="5332928" y="40000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Managers</a:t>
            </a:r>
            <a:endParaRPr lang="en-US" sz="2200" dirty="0"/>
          </a:p>
        </p:txBody>
      </p:sp>
      <p:sp>
        <p:nvSpPr>
          <p:cNvPr id="9" name="Text 6"/>
          <p:cNvSpPr/>
          <p:nvPr/>
        </p:nvSpPr>
        <p:spPr>
          <a:xfrm>
            <a:off x="5332928" y="458116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Understand their team's performance, identify potential issues, and implement strategies to improve productivity and morale.</a:t>
            </a:r>
            <a:endParaRPr lang="en-US" sz="1750" dirty="0"/>
          </a:p>
        </p:txBody>
      </p:sp>
      <p:sp>
        <p:nvSpPr>
          <p:cNvPr id="10" name="Text 7"/>
          <p:cNvSpPr/>
          <p:nvPr/>
        </p:nvSpPr>
        <p:spPr>
          <a:xfrm>
            <a:off x="9872067" y="40000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pitchFamily="34" charset="0"/>
                <a:ea typeface="Outfit" pitchFamily="34" charset="-122"/>
                <a:cs typeface="Outfit" pitchFamily="34" charset="-120"/>
              </a:rPr>
              <a:t>Executives</a:t>
            </a:r>
            <a:endParaRPr lang="en-US" sz="2200" dirty="0"/>
          </a:p>
        </p:txBody>
      </p:sp>
      <p:sp>
        <p:nvSpPr>
          <p:cNvPr id="11" name="Text 8"/>
          <p:cNvSpPr/>
          <p:nvPr/>
        </p:nvSpPr>
        <p:spPr>
          <a:xfrm>
            <a:off x="9872067" y="4581168"/>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Track overall workforce trends, assess the impact of company initiatives, and make strategic decisions about talent acquisition, development, and retention.</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30505" y="2718078"/>
            <a:ext cx="5025390" cy="2793325"/>
          </a:xfrm>
          <a:prstGeom prst="rect">
            <a:avLst/>
          </a:prstGeom>
        </p:spPr>
      </p:pic>
      <p:sp>
        <p:nvSpPr>
          <p:cNvPr id="6" name="Text 1"/>
          <p:cNvSpPr/>
          <p:nvPr/>
        </p:nvSpPr>
        <p:spPr>
          <a:xfrm>
            <a:off x="6131481" y="1236583"/>
            <a:ext cx="6191845" cy="575905"/>
          </a:xfrm>
          <a:prstGeom prst="rect">
            <a:avLst/>
          </a:prstGeom>
          <a:noFill/>
          <a:ln/>
        </p:spPr>
        <p:txBody>
          <a:bodyPr wrap="none" lIns="0" tIns="0" rIns="0" bIns="0" rtlCol="0" anchor="t"/>
          <a:lstStyle/>
          <a:p>
            <a:pPr indent="0" marL="0">
              <a:lnSpc>
                <a:spcPts val="4500"/>
              </a:lnSpc>
              <a:buNone/>
            </a:pPr>
            <a:r>
              <a:rPr lang="en-US" sz="3600" b="1" dirty="0">
                <a:solidFill>
                  <a:srgbClr val="231971"/>
                </a:solidFill>
                <a:latin typeface="Outfit" pitchFamily="34" charset="0"/>
                <a:ea typeface="Outfit" pitchFamily="34" charset="-122"/>
                <a:cs typeface="Outfit" pitchFamily="34" charset="-120"/>
              </a:rPr>
              <a:t>Our Solution and Proposition</a:t>
            </a:r>
            <a:endParaRPr lang="en-US" sz="3600" dirty="0"/>
          </a:p>
        </p:txBody>
      </p:sp>
      <p:sp>
        <p:nvSpPr>
          <p:cNvPr id="7" name="Text 2"/>
          <p:cNvSpPr/>
          <p:nvPr/>
        </p:nvSpPr>
        <p:spPr>
          <a:xfrm>
            <a:off x="6131481" y="2088952"/>
            <a:ext cx="7853839" cy="1179195"/>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We leverage a combination of data analysis techniques, including descriptive statistics, regression analysis, and data visualization, to provide actionable insights. This approach helps to identify trends, patterns, and relationships within the data, empowering stakeholders to make informed decisions.</a:t>
            </a:r>
            <a:endParaRPr lang="en-US" sz="1450" dirty="0"/>
          </a:p>
        </p:txBody>
      </p:sp>
      <p:sp>
        <p:nvSpPr>
          <p:cNvPr id="8" name="Shape 3"/>
          <p:cNvSpPr/>
          <p:nvPr/>
        </p:nvSpPr>
        <p:spPr>
          <a:xfrm>
            <a:off x="6131481" y="3475434"/>
            <a:ext cx="3834765" cy="1666637"/>
          </a:xfrm>
          <a:prstGeom prst="roundRect">
            <a:avLst>
              <a:gd name="adj" fmla="val 4645"/>
            </a:avLst>
          </a:prstGeom>
          <a:solidFill>
            <a:srgbClr val="E9E6FA"/>
          </a:solidFill>
          <a:ln w="7620">
            <a:solidFill>
              <a:srgbClr val="BDB8DF"/>
            </a:solidFill>
            <a:prstDash val="solid"/>
          </a:ln>
        </p:spPr>
      </p:sp>
      <p:sp>
        <p:nvSpPr>
          <p:cNvPr id="9" name="Text 4"/>
          <p:cNvSpPr/>
          <p:nvPr/>
        </p:nvSpPr>
        <p:spPr>
          <a:xfrm>
            <a:off x="6323409" y="3667363"/>
            <a:ext cx="3354110" cy="28789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Data Cleaning and Preparation</a:t>
            </a:r>
            <a:endParaRPr lang="en-US" sz="1800" dirty="0"/>
          </a:p>
        </p:txBody>
      </p:sp>
      <p:sp>
        <p:nvSpPr>
          <p:cNvPr id="10" name="Text 5"/>
          <p:cNvSpPr/>
          <p:nvPr/>
        </p:nvSpPr>
        <p:spPr>
          <a:xfrm>
            <a:off x="6323409" y="4065746"/>
            <a:ext cx="3450908" cy="884396"/>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We ensure data accuracy and completeness by cleaning and preparing the data for analysis.</a:t>
            </a:r>
            <a:endParaRPr lang="en-US" sz="1450" dirty="0"/>
          </a:p>
        </p:txBody>
      </p:sp>
      <p:sp>
        <p:nvSpPr>
          <p:cNvPr id="11" name="Shape 6"/>
          <p:cNvSpPr/>
          <p:nvPr/>
        </p:nvSpPr>
        <p:spPr>
          <a:xfrm>
            <a:off x="10150554" y="3475434"/>
            <a:ext cx="3834765" cy="1666637"/>
          </a:xfrm>
          <a:prstGeom prst="roundRect">
            <a:avLst>
              <a:gd name="adj" fmla="val 4645"/>
            </a:avLst>
          </a:prstGeom>
          <a:solidFill>
            <a:srgbClr val="E9E6FA"/>
          </a:solidFill>
          <a:ln w="7620">
            <a:solidFill>
              <a:srgbClr val="BDB8DF"/>
            </a:solidFill>
            <a:prstDash val="solid"/>
          </a:ln>
        </p:spPr>
      </p:sp>
      <p:sp>
        <p:nvSpPr>
          <p:cNvPr id="12" name="Text 7"/>
          <p:cNvSpPr/>
          <p:nvPr/>
        </p:nvSpPr>
        <p:spPr>
          <a:xfrm>
            <a:off x="10342483" y="3667363"/>
            <a:ext cx="2304098" cy="28789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Descriptive Analysis</a:t>
            </a:r>
            <a:endParaRPr lang="en-US" sz="1800" dirty="0"/>
          </a:p>
        </p:txBody>
      </p:sp>
      <p:sp>
        <p:nvSpPr>
          <p:cNvPr id="13" name="Text 8"/>
          <p:cNvSpPr/>
          <p:nvPr/>
        </p:nvSpPr>
        <p:spPr>
          <a:xfrm>
            <a:off x="10342483" y="4065746"/>
            <a:ext cx="3450908" cy="884396"/>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We calculate summary statistics to understand the distribution of key variables and identify potential outliers.</a:t>
            </a:r>
            <a:endParaRPr lang="en-US" sz="1450" dirty="0"/>
          </a:p>
        </p:txBody>
      </p:sp>
      <p:sp>
        <p:nvSpPr>
          <p:cNvPr id="14" name="Shape 9"/>
          <p:cNvSpPr/>
          <p:nvPr/>
        </p:nvSpPr>
        <p:spPr>
          <a:xfrm>
            <a:off x="6131481" y="5326380"/>
            <a:ext cx="3834765" cy="1666637"/>
          </a:xfrm>
          <a:prstGeom prst="roundRect">
            <a:avLst>
              <a:gd name="adj" fmla="val 4645"/>
            </a:avLst>
          </a:prstGeom>
          <a:solidFill>
            <a:srgbClr val="E9E6FA"/>
          </a:solidFill>
          <a:ln w="7620">
            <a:solidFill>
              <a:srgbClr val="BDB8DF"/>
            </a:solidFill>
            <a:prstDash val="solid"/>
          </a:ln>
        </p:spPr>
      </p:sp>
      <p:sp>
        <p:nvSpPr>
          <p:cNvPr id="15" name="Text 10"/>
          <p:cNvSpPr/>
          <p:nvPr/>
        </p:nvSpPr>
        <p:spPr>
          <a:xfrm>
            <a:off x="6323409" y="5518309"/>
            <a:ext cx="2304098" cy="28789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Regression Analysis</a:t>
            </a:r>
            <a:endParaRPr lang="en-US" sz="1800" dirty="0"/>
          </a:p>
        </p:txBody>
      </p:sp>
      <p:sp>
        <p:nvSpPr>
          <p:cNvPr id="16" name="Text 11"/>
          <p:cNvSpPr/>
          <p:nvPr/>
        </p:nvSpPr>
        <p:spPr>
          <a:xfrm>
            <a:off x="6323409" y="5916692"/>
            <a:ext cx="3450908" cy="884396"/>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We use regression models to identify relationships between different variables and predict future outcomes.</a:t>
            </a:r>
            <a:endParaRPr lang="en-US" sz="1450" dirty="0"/>
          </a:p>
        </p:txBody>
      </p:sp>
      <p:sp>
        <p:nvSpPr>
          <p:cNvPr id="17" name="Shape 12"/>
          <p:cNvSpPr/>
          <p:nvPr/>
        </p:nvSpPr>
        <p:spPr>
          <a:xfrm>
            <a:off x="10150554" y="5326380"/>
            <a:ext cx="3834765" cy="1666637"/>
          </a:xfrm>
          <a:prstGeom prst="roundRect">
            <a:avLst>
              <a:gd name="adj" fmla="val 4645"/>
            </a:avLst>
          </a:prstGeom>
          <a:solidFill>
            <a:srgbClr val="E9E6FA"/>
          </a:solidFill>
          <a:ln w="7620">
            <a:solidFill>
              <a:srgbClr val="BDB8DF"/>
            </a:solidFill>
            <a:prstDash val="solid"/>
          </a:ln>
        </p:spPr>
      </p:sp>
      <p:sp>
        <p:nvSpPr>
          <p:cNvPr id="18" name="Text 13"/>
          <p:cNvSpPr/>
          <p:nvPr/>
        </p:nvSpPr>
        <p:spPr>
          <a:xfrm>
            <a:off x="10342483" y="5518309"/>
            <a:ext cx="2304098" cy="28789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Data Visualization</a:t>
            </a:r>
            <a:endParaRPr lang="en-US" sz="1800" dirty="0"/>
          </a:p>
        </p:txBody>
      </p:sp>
      <p:sp>
        <p:nvSpPr>
          <p:cNvPr id="19" name="Text 14"/>
          <p:cNvSpPr/>
          <p:nvPr/>
        </p:nvSpPr>
        <p:spPr>
          <a:xfrm>
            <a:off x="10342483" y="5916692"/>
            <a:ext cx="3450908" cy="884396"/>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We create visually appealing charts and graphs to communicate complex insights in a clear and concise manner.</a:t>
            </a:r>
            <a:endParaRPr lang="en-US" sz="1450"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700213"/>
          </a:xfrm>
          <a:prstGeom prst="rect">
            <a:avLst/>
          </a:prstGeom>
        </p:spPr>
      </p:pic>
      <p:pic>
        <p:nvPicPr>
          <p:cNvPr id="5" name="Image 2" descr="preencoded.png">    </p:cNvPr>
          <p:cNvPicPr>
            <a:picLocks noChangeAspect="1"/>
          </p:cNvPicPr>
          <p:nvPr/>
        </p:nvPicPr>
        <p:blipFill>
          <a:blip r:embed="rId3"/>
          <a:stretch>
            <a:fillRect/>
          </a:stretch>
        </p:blipFill>
        <p:spPr>
          <a:xfrm>
            <a:off x="6204228" y="170021"/>
            <a:ext cx="2221944" cy="1360170"/>
          </a:xfrm>
          <a:prstGeom prst="rect">
            <a:avLst/>
          </a:prstGeom>
        </p:spPr>
      </p:pic>
      <p:sp>
        <p:nvSpPr>
          <p:cNvPr id="6" name="Text 1"/>
          <p:cNvSpPr/>
          <p:nvPr/>
        </p:nvSpPr>
        <p:spPr>
          <a:xfrm>
            <a:off x="2817971" y="2151817"/>
            <a:ext cx="3400425" cy="425053"/>
          </a:xfrm>
          <a:prstGeom prst="rect">
            <a:avLst/>
          </a:prstGeom>
          <a:noFill/>
          <a:ln/>
        </p:spPr>
        <p:txBody>
          <a:bodyPr wrap="none" lIns="0" tIns="0" rIns="0" bIns="0" rtlCol="0" anchor="t"/>
          <a:lstStyle/>
          <a:p>
            <a:pPr indent="0" marL="0">
              <a:lnSpc>
                <a:spcPts val="3300"/>
              </a:lnSpc>
              <a:buNone/>
            </a:pPr>
            <a:r>
              <a:rPr lang="en-US" sz="2650" b="1" dirty="0">
                <a:solidFill>
                  <a:srgbClr val="231971"/>
                </a:solidFill>
                <a:latin typeface="Outfit" pitchFamily="34" charset="0"/>
                <a:ea typeface="Outfit" pitchFamily="34" charset="-122"/>
                <a:cs typeface="Outfit" pitchFamily="34" charset="-120"/>
              </a:rPr>
              <a:t>Dataset Description</a:t>
            </a:r>
            <a:endParaRPr lang="en-US" sz="2650" dirty="0"/>
          </a:p>
        </p:txBody>
      </p:sp>
      <p:sp>
        <p:nvSpPr>
          <p:cNvPr id="7" name="Text 2"/>
          <p:cNvSpPr/>
          <p:nvPr/>
        </p:nvSpPr>
        <p:spPr>
          <a:xfrm>
            <a:off x="2817971" y="2780824"/>
            <a:ext cx="8994338" cy="435054"/>
          </a:xfrm>
          <a:prstGeom prst="rect">
            <a:avLst/>
          </a:prstGeom>
          <a:noFill/>
          <a:ln/>
        </p:spPr>
        <p:txBody>
          <a:bodyPr wrap="squar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The dataset contains a wealth of information about your employees. It includes demographic data, performance reviews, salary information, training records, and feedback collected from employee surveys.</a:t>
            </a:r>
            <a:endParaRPr lang="en-US" sz="1050" dirty="0"/>
          </a:p>
        </p:txBody>
      </p:sp>
      <p:sp>
        <p:nvSpPr>
          <p:cNvPr id="8" name="Shape 3"/>
          <p:cNvSpPr/>
          <p:nvPr/>
        </p:nvSpPr>
        <p:spPr>
          <a:xfrm>
            <a:off x="2817971" y="3368873"/>
            <a:ext cx="8994338" cy="4409122"/>
          </a:xfrm>
          <a:prstGeom prst="roundRect">
            <a:avLst>
              <a:gd name="adj" fmla="val 1296"/>
            </a:avLst>
          </a:prstGeom>
          <a:noFill/>
          <a:ln w="7620">
            <a:solidFill>
              <a:srgbClr val="000000">
                <a:alpha val="8000"/>
              </a:srgbClr>
            </a:solidFill>
            <a:prstDash val="solid"/>
          </a:ln>
        </p:spPr>
      </p:sp>
      <p:sp>
        <p:nvSpPr>
          <p:cNvPr id="9" name="Shape 4"/>
          <p:cNvSpPr/>
          <p:nvPr/>
        </p:nvSpPr>
        <p:spPr>
          <a:xfrm>
            <a:off x="2825591" y="3376493"/>
            <a:ext cx="8979098" cy="395883"/>
          </a:xfrm>
          <a:prstGeom prst="rect">
            <a:avLst/>
          </a:prstGeom>
          <a:solidFill>
            <a:srgbClr val="FFFFFF">
              <a:alpha val="4000"/>
            </a:srgbClr>
          </a:solidFill>
          <a:ln/>
        </p:spPr>
      </p:sp>
      <p:sp>
        <p:nvSpPr>
          <p:cNvPr id="10" name="Text 5"/>
          <p:cNvSpPr/>
          <p:nvPr/>
        </p:nvSpPr>
        <p:spPr>
          <a:xfrm>
            <a:off x="2961680" y="3465671"/>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Variable</a:t>
            </a:r>
            <a:endParaRPr lang="en-US" sz="1050" dirty="0"/>
          </a:p>
        </p:txBody>
      </p:sp>
      <p:sp>
        <p:nvSpPr>
          <p:cNvPr id="11" name="Text 6"/>
          <p:cNvSpPr/>
          <p:nvPr/>
        </p:nvSpPr>
        <p:spPr>
          <a:xfrm>
            <a:off x="7454979" y="3465671"/>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Description</a:t>
            </a:r>
            <a:endParaRPr lang="en-US" sz="1050" dirty="0"/>
          </a:p>
        </p:txBody>
      </p:sp>
      <p:sp>
        <p:nvSpPr>
          <p:cNvPr id="12" name="Shape 7"/>
          <p:cNvSpPr/>
          <p:nvPr/>
        </p:nvSpPr>
        <p:spPr>
          <a:xfrm>
            <a:off x="2825591" y="3772376"/>
            <a:ext cx="8979098" cy="395883"/>
          </a:xfrm>
          <a:prstGeom prst="rect">
            <a:avLst/>
          </a:prstGeom>
          <a:solidFill>
            <a:srgbClr val="000000">
              <a:alpha val="4000"/>
            </a:srgbClr>
          </a:solidFill>
          <a:ln/>
        </p:spPr>
      </p:sp>
      <p:sp>
        <p:nvSpPr>
          <p:cNvPr id="13" name="Text 8"/>
          <p:cNvSpPr/>
          <p:nvPr/>
        </p:nvSpPr>
        <p:spPr>
          <a:xfrm>
            <a:off x="2961680" y="3861554"/>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Employee ID</a:t>
            </a:r>
            <a:endParaRPr lang="en-US" sz="1050" dirty="0"/>
          </a:p>
        </p:txBody>
      </p:sp>
      <p:sp>
        <p:nvSpPr>
          <p:cNvPr id="14" name="Text 9"/>
          <p:cNvSpPr/>
          <p:nvPr/>
        </p:nvSpPr>
        <p:spPr>
          <a:xfrm>
            <a:off x="7454979" y="3861554"/>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Unique identifier for each employee</a:t>
            </a:r>
            <a:endParaRPr lang="en-US" sz="1050" dirty="0"/>
          </a:p>
        </p:txBody>
      </p:sp>
      <p:sp>
        <p:nvSpPr>
          <p:cNvPr id="15" name="Shape 10"/>
          <p:cNvSpPr/>
          <p:nvPr/>
        </p:nvSpPr>
        <p:spPr>
          <a:xfrm>
            <a:off x="2825591" y="4168259"/>
            <a:ext cx="8979098" cy="395883"/>
          </a:xfrm>
          <a:prstGeom prst="rect">
            <a:avLst/>
          </a:prstGeom>
          <a:solidFill>
            <a:srgbClr val="FFFFFF">
              <a:alpha val="4000"/>
            </a:srgbClr>
          </a:solidFill>
          <a:ln/>
        </p:spPr>
      </p:sp>
      <p:sp>
        <p:nvSpPr>
          <p:cNvPr id="16" name="Text 11"/>
          <p:cNvSpPr/>
          <p:nvPr/>
        </p:nvSpPr>
        <p:spPr>
          <a:xfrm>
            <a:off x="2961680" y="4257437"/>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Name</a:t>
            </a:r>
            <a:endParaRPr lang="en-US" sz="1050" dirty="0"/>
          </a:p>
        </p:txBody>
      </p:sp>
      <p:sp>
        <p:nvSpPr>
          <p:cNvPr id="17" name="Text 12"/>
          <p:cNvSpPr/>
          <p:nvPr/>
        </p:nvSpPr>
        <p:spPr>
          <a:xfrm>
            <a:off x="7454979" y="4257437"/>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Employee's full name</a:t>
            </a:r>
            <a:endParaRPr lang="en-US" sz="1050" dirty="0"/>
          </a:p>
        </p:txBody>
      </p:sp>
      <p:sp>
        <p:nvSpPr>
          <p:cNvPr id="18" name="Shape 13"/>
          <p:cNvSpPr/>
          <p:nvPr/>
        </p:nvSpPr>
        <p:spPr>
          <a:xfrm>
            <a:off x="2825591" y="4564142"/>
            <a:ext cx="8979098" cy="395883"/>
          </a:xfrm>
          <a:prstGeom prst="rect">
            <a:avLst/>
          </a:prstGeom>
          <a:solidFill>
            <a:srgbClr val="000000">
              <a:alpha val="4000"/>
            </a:srgbClr>
          </a:solidFill>
          <a:ln/>
        </p:spPr>
      </p:sp>
      <p:sp>
        <p:nvSpPr>
          <p:cNvPr id="19" name="Text 14"/>
          <p:cNvSpPr/>
          <p:nvPr/>
        </p:nvSpPr>
        <p:spPr>
          <a:xfrm>
            <a:off x="2961680" y="4653320"/>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Department</a:t>
            </a:r>
            <a:endParaRPr lang="en-US" sz="1050" dirty="0"/>
          </a:p>
        </p:txBody>
      </p:sp>
      <p:sp>
        <p:nvSpPr>
          <p:cNvPr id="20" name="Text 15"/>
          <p:cNvSpPr/>
          <p:nvPr/>
        </p:nvSpPr>
        <p:spPr>
          <a:xfrm>
            <a:off x="7454979" y="4653320"/>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Department the employee belongs to</a:t>
            </a:r>
            <a:endParaRPr lang="en-US" sz="1050" dirty="0"/>
          </a:p>
        </p:txBody>
      </p:sp>
      <p:sp>
        <p:nvSpPr>
          <p:cNvPr id="21" name="Shape 16"/>
          <p:cNvSpPr/>
          <p:nvPr/>
        </p:nvSpPr>
        <p:spPr>
          <a:xfrm>
            <a:off x="2825591" y="4960025"/>
            <a:ext cx="8979098" cy="395883"/>
          </a:xfrm>
          <a:prstGeom prst="rect">
            <a:avLst/>
          </a:prstGeom>
          <a:solidFill>
            <a:srgbClr val="FFFFFF">
              <a:alpha val="4000"/>
            </a:srgbClr>
          </a:solidFill>
          <a:ln/>
        </p:spPr>
      </p:sp>
      <p:sp>
        <p:nvSpPr>
          <p:cNvPr id="22" name="Text 17"/>
          <p:cNvSpPr/>
          <p:nvPr/>
        </p:nvSpPr>
        <p:spPr>
          <a:xfrm>
            <a:off x="2961680" y="5049203"/>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Job Title</a:t>
            </a:r>
            <a:endParaRPr lang="en-US" sz="1050" dirty="0"/>
          </a:p>
        </p:txBody>
      </p:sp>
      <p:sp>
        <p:nvSpPr>
          <p:cNvPr id="23" name="Text 18"/>
          <p:cNvSpPr/>
          <p:nvPr/>
        </p:nvSpPr>
        <p:spPr>
          <a:xfrm>
            <a:off x="7454979" y="5049203"/>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Employee's job role within the organization</a:t>
            </a:r>
            <a:endParaRPr lang="en-US" sz="1050" dirty="0"/>
          </a:p>
        </p:txBody>
      </p:sp>
      <p:sp>
        <p:nvSpPr>
          <p:cNvPr id="24" name="Shape 19"/>
          <p:cNvSpPr/>
          <p:nvPr/>
        </p:nvSpPr>
        <p:spPr>
          <a:xfrm>
            <a:off x="2825591" y="5355908"/>
            <a:ext cx="8979098" cy="395883"/>
          </a:xfrm>
          <a:prstGeom prst="rect">
            <a:avLst/>
          </a:prstGeom>
          <a:solidFill>
            <a:srgbClr val="000000">
              <a:alpha val="4000"/>
            </a:srgbClr>
          </a:solidFill>
          <a:ln/>
        </p:spPr>
      </p:sp>
      <p:sp>
        <p:nvSpPr>
          <p:cNvPr id="25" name="Text 20"/>
          <p:cNvSpPr/>
          <p:nvPr/>
        </p:nvSpPr>
        <p:spPr>
          <a:xfrm>
            <a:off x="2961680" y="5445085"/>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Years of Experience</a:t>
            </a:r>
            <a:endParaRPr lang="en-US" sz="1050" dirty="0"/>
          </a:p>
        </p:txBody>
      </p:sp>
      <p:sp>
        <p:nvSpPr>
          <p:cNvPr id="26" name="Text 21"/>
          <p:cNvSpPr/>
          <p:nvPr/>
        </p:nvSpPr>
        <p:spPr>
          <a:xfrm>
            <a:off x="7454979" y="5445085"/>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Number of years the employee has worked in the organization</a:t>
            </a:r>
            <a:endParaRPr lang="en-US" sz="1050" dirty="0"/>
          </a:p>
        </p:txBody>
      </p:sp>
      <p:sp>
        <p:nvSpPr>
          <p:cNvPr id="27" name="Shape 22"/>
          <p:cNvSpPr/>
          <p:nvPr/>
        </p:nvSpPr>
        <p:spPr>
          <a:xfrm>
            <a:off x="2825591" y="5751790"/>
            <a:ext cx="8979098" cy="395883"/>
          </a:xfrm>
          <a:prstGeom prst="rect">
            <a:avLst/>
          </a:prstGeom>
          <a:solidFill>
            <a:srgbClr val="FFFFFF">
              <a:alpha val="4000"/>
            </a:srgbClr>
          </a:solidFill>
          <a:ln/>
        </p:spPr>
      </p:sp>
      <p:sp>
        <p:nvSpPr>
          <p:cNvPr id="28" name="Text 23"/>
          <p:cNvSpPr/>
          <p:nvPr/>
        </p:nvSpPr>
        <p:spPr>
          <a:xfrm>
            <a:off x="2961680" y="5840968"/>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Performance Rating</a:t>
            </a:r>
            <a:endParaRPr lang="en-US" sz="1050" dirty="0"/>
          </a:p>
        </p:txBody>
      </p:sp>
      <p:sp>
        <p:nvSpPr>
          <p:cNvPr id="29" name="Text 24"/>
          <p:cNvSpPr/>
          <p:nvPr/>
        </p:nvSpPr>
        <p:spPr>
          <a:xfrm>
            <a:off x="7454979" y="5840968"/>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Numerical rating reflecting the employee's performance</a:t>
            </a:r>
            <a:endParaRPr lang="en-US" sz="1050" dirty="0"/>
          </a:p>
        </p:txBody>
      </p:sp>
      <p:sp>
        <p:nvSpPr>
          <p:cNvPr id="30" name="Shape 25"/>
          <p:cNvSpPr/>
          <p:nvPr/>
        </p:nvSpPr>
        <p:spPr>
          <a:xfrm>
            <a:off x="2825591" y="6147673"/>
            <a:ext cx="8979098" cy="395883"/>
          </a:xfrm>
          <a:prstGeom prst="rect">
            <a:avLst/>
          </a:prstGeom>
          <a:solidFill>
            <a:srgbClr val="000000">
              <a:alpha val="4000"/>
            </a:srgbClr>
          </a:solidFill>
          <a:ln/>
        </p:spPr>
      </p:sp>
      <p:sp>
        <p:nvSpPr>
          <p:cNvPr id="31" name="Text 26"/>
          <p:cNvSpPr/>
          <p:nvPr/>
        </p:nvSpPr>
        <p:spPr>
          <a:xfrm>
            <a:off x="2961680" y="6236851"/>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Salary</a:t>
            </a:r>
            <a:endParaRPr lang="en-US" sz="1050" dirty="0"/>
          </a:p>
        </p:txBody>
      </p:sp>
      <p:sp>
        <p:nvSpPr>
          <p:cNvPr id="32" name="Text 27"/>
          <p:cNvSpPr/>
          <p:nvPr/>
        </p:nvSpPr>
        <p:spPr>
          <a:xfrm>
            <a:off x="7454979" y="6236851"/>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Employee's annual salary</a:t>
            </a:r>
            <a:endParaRPr lang="en-US" sz="1050" dirty="0"/>
          </a:p>
        </p:txBody>
      </p:sp>
      <p:sp>
        <p:nvSpPr>
          <p:cNvPr id="33" name="Shape 28"/>
          <p:cNvSpPr/>
          <p:nvPr/>
        </p:nvSpPr>
        <p:spPr>
          <a:xfrm>
            <a:off x="2825591" y="6543556"/>
            <a:ext cx="8979098" cy="613410"/>
          </a:xfrm>
          <a:prstGeom prst="rect">
            <a:avLst/>
          </a:prstGeom>
          <a:solidFill>
            <a:srgbClr val="FFFFFF">
              <a:alpha val="4000"/>
            </a:srgbClr>
          </a:solidFill>
          <a:ln/>
        </p:spPr>
      </p:sp>
      <p:sp>
        <p:nvSpPr>
          <p:cNvPr id="34" name="Text 29"/>
          <p:cNvSpPr/>
          <p:nvPr/>
        </p:nvSpPr>
        <p:spPr>
          <a:xfrm>
            <a:off x="2961680" y="6632734"/>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Training Completion Status</a:t>
            </a:r>
            <a:endParaRPr lang="en-US" sz="1050" dirty="0"/>
          </a:p>
        </p:txBody>
      </p:sp>
      <p:sp>
        <p:nvSpPr>
          <p:cNvPr id="35" name="Text 30"/>
          <p:cNvSpPr/>
          <p:nvPr/>
        </p:nvSpPr>
        <p:spPr>
          <a:xfrm>
            <a:off x="7454979" y="6632734"/>
            <a:ext cx="4213741" cy="435054"/>
          </a:xfrm>
          <a:prstGeom prst="rect">
            <a:avLst/>
          </a:prstGeom>
          <a:noFill/>
          <a:ln/>
        </p:spPr>
        <p:txBody>
          <a:bodyPr wrap="squar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Indicates whether the employee has completed required training programs</a:t>
            </a:r>
            <a:endParaRPr lang="en-US" sz="1050" dirty="0"/>
          </a:p>
        </p:txBody>
      </p:sp>
      <p:sp>
        <p:nvSpPr>
          <p:cNvPr id="36" name="Shape 31"/>
          <p:cNvSpPr/>
          <p:nvPr/>
        </p:nvSpPr>
        <p:spPr>
          <a:xfrm>
            <a:off x="2825591" y="7156966"/>
            <a:ext cx="8979098" cy="613410"/>
          </a:xfrm>
          <a:prstGeom prst="rect">
            <a:avLst/>
          </a:prstGeom>
          <a:solidFill>
            <a:srgbClr val="000000">
              <a:alpha val="4000"/>
            </a:srgbClr>
          </a:solidFill>
          <a:ln/>
        </p:spPr>
      </p:sp>
      <p:sp>
        <p:nvSpPr>
          <p:cNvPr id="37" name="Text 32"/>
          <p:cNvSpPr/>
          <p:nvPr/>
        </p:nvSpPr>
        <p:spPr>
          <a:xfrm>
            <a:off x="2961680" y="7246144"/>
            <a:ext cx="4213741" cy="217527"/>
          </a:xfrm>
          <a:prstGeom prst="rect">
            <a:avLst/>
          </a:prstGeom>
          <a:noFill/>
          <a:ln/>
        </p:spPr>
        <p:txBody>
          <a:bodyPr wrap="non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Employee Survey Feedback</a:t>
            </a:r>
            <a:endParaRPr lang="en-US" sz="1050" dirty="0"/>
          </a:p>
        </p:txBody>
      </p:sp>
      <p:sp>
        <p:nvSpPr>
          <p:cNvPr id="38" name="Text 33"/>
          <p:cNvSpPr/>
          <p:nvPr/>
        </p:nvSpPr>
        <p:spPr>
          <a:xfrm>
            <a:off x="7454979" y="7246144"/>
            <a:ext cx="4213741" cy="435054"/>
          </a:xfrm>
          <a:prstGeom prst="rect">
            <a:avLst/>
          </a:prstGeom>
          <a:noFill/>
          <a:ln/>
        </p:spPr>
        <p:txBody>
          <a:bodyPr wrap="square" lIns="0" tIns="0" rIns="0" bIns="0" rtlCol="0" anchor="t"/>
          <a:lstStyle/>
          <a:p>
            <a:pPr indent="0" marL="0">
              <a:lnSpc>
                <a:spcPts val="1700"/>
              </a:lnSpc>
              <a:buNone/>
            </a:pPr>
            <a:r>
              <a:rPr lang="en-US" sz="1050" dirty="0">
                <a:solidFill>
                  <a:srgbClr val="2A2742"/>
                </a:solidFill>
                <a:latin typeface="Arimo" pitchFamily="34" charset="0"/>
                <a:ea typeface="Arimo" pitchFamily="34" charset="-122"/>
                <a:cs typeface="Arimo" pitchFamily="34" charset="-120"/>
              </a:rPr>
              <a:t>Textual feedback provided by the employee on various aspects of work experience</a:t>
            </a:r>
            <a:endParaRPr lang="en-US" sz="1050" dirty="0"/>
          </a:p>
        </p:txBody>
      </p:sp>
      <p:pic>
        <p:nvPicPr>
          <p:cNvPr id="3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8841" y="2083951"/>
            <a:ext cx="4988600" cy="4061579"/>
          </a:xfrm>
          <a:prstGeom prst="rect">
            <a:avLst/>
          </a:prstGeom>
        </p:spPr>
      </p:pic>
      <p:sp>
        <p:nvSpPr>
          <p:cNvPr id="6" name="Text 1"/>
          <p:cNvSpPr/>
          <p:nvPr/>
        </p:nvSpPr>
        <p:spPr>
          <a:xfrm>
            <a:off x="6183392" y="642461"/>
            <a:ext cx="4979075" cy="622340"/>
          </a:xfrm>
          <a:prstGeom prst="rect">
            <a:avLst/>
          </a:prstGeom>
          <a:noFill/>
          <a:ln/>
        </p:spPr>
        <p:txBody>
          <a:bodyPr wrap="none" lIns="0" tIns="0" rIns="0" bIns="0" rtlCol="0" anchor="t"/>
          <a:lstStyle/>
          <a:p>
            <a:pPr indent="0" marL="0">
              <a:lnSpc>
                <a:spcPts val="4900"/>
              </a:lnSpc>
              <a:buNone/>
            </a:pPr>
            <a:r>
              <a:rPr lang="en-US" sz="3900" b="1" dirty="0">
                <a:solidFill>
                  <a:srgbClr val="231971"/>
                </a:solidFill>
                <a:latin typeface="Outfit" pitchFamily="34" charset="0"/>
                <a:ea typeface="Outfit" pitchFamily="34" charset="-122"/>
                <a:cs typeface="Outfit" pitchFamily="34" charset="-120"/>
              </a:rPr>
              <a:t>Modeling Approach</a:t>
            </a:r>
            <a:endParaRPr lang="en-US" sz="3900" dirty="0"/>
          </a:p>
        </p:txBody>
      </p:sp>
      <p:sp>
        <p:nvSpPr>
          <p:cNvPr id="7" name="Text 2"/>
          <p:cNvSpPr/>
          <p:nvPr/>
        </p:nvSpPr>
        <p:spPr>
          <a:xfrm>
            <a:off x="6183392" y="1563529"/>
            <a:ext cx="7750016" cy="637223"/>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We utilize a combination of statistical techniques and machine learning algorithms to analyze the data and extract valuable insights.</a:t>
            </a:r>
            <a:endParaRPr lang="en-US" sz="1550" dirty="0"/>
          </a:p>
        </p:txBody>
      </p:sp>
      <p:pic>
        <p:nvPicPr>
          <p:cNvPr id="8" name="Image 3" descr="preencoded.png">    </p:cNvPr>
          <p:cNvPicPr>
            <a:picLocks noChangeAspect="1"/>
          </p:cNvPicPr>
          <p:nvPr/>
        </p:nvPicPr>
        <p:blipFill>
          <a:blip r:embed="rId4"/>
          <a:stretch>
            <a:fillRect/>
          </a:stretch>
        </p:blipFill>
        <p:spPr>
          <a:xfrm>
            <a:off x="6183392" y="2424708"/>
            <a:ext cx="995720" cy="1593294"/>
          </a:xfrm>
          <a:prstGeom prst="rect">
            <a:avLst/>
          </a:prstGeom>
        </p:spPr>
      </p:pic>
      <p:sp>
        <p:nvSpPr>
          <p:cNvPr id="9" name="Text 3"/>
          <p:cNvSpPr/>
          <p:nvPr/>
        </p:nvSpPr>
        <p:spPr>
          <a:xfrm>
            <a:off x="7477839" y="2623780"/>
            <a:ext cx="2489478" cy="311110"/>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pitchFamily="34" charset="0"/>
                <a:ea typeface="Outfit" pitchFamily="34" charset="-122"/>
                <a:cs typeface="Outfit" pitchFamily="34" charset="-120"/>
              </a:rPr>
              <a:t>Descriptive Analysis</a:t>
            </a:r>
            <a:endParaRPr lang="en-US" sz="1950" dirty="0"/>
          </a:p>
        </p:txBody>
      </p:sp>
      <p:sp>
        <p:nvSpPr>
          <p:cNvPr id="10" name="Text 4"/>
          <p:cNvSpPr/>
          <p:nvPr/>
        </p:nvSpPr>
        <p:spPr>
          <a:xfrm>
            <a:off x="7477839" y="3054310"/>
            <a:ext cx="6455569" cy="637223"/>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We calculate measures like mean, median, standard deviation, and correlation coefficients to understand the distribution of key variables.</a:t>
            </a:r>
            <a:endParaRPr lang="en-US" sz="1550" dirty="0"/>
          </a:p>
        </p:txBody>
      </p:sp>
      <p:pic>
        <p:nvPicPr>
          <p:cNvPr id="11" name="Image 4" descr="preencoded.png">    </p:cNvPr>
          <p:cNvPicPr>
            <a:picLocks noChangeAspect="1"/>
          </p:cNvPicPr>
          <p:nvPr/>
        </p:nvPicPr>
        <p:blipFill>
          <a:blip r:embed="rId5"/>
          <a:stretch>
            <a:fillRect/>
          </a:stretch>
        </p:blipFill>
        <p:spPr>
          <a:xfrm>
            <a:off x="6183392" y="4018002"/>
            <a:ext cx="995720" cy="1784509"/>
          </a:xfrm>
          <a:prstGeom prst="rect">
            <a:avLst/>
          </a:prstGeom>
        </p:spPr>
      </p:pic>
      <p:sp>
        <p:nvSpPr>
          <p:cNvPr id="12" name="Text 5"/>
          <p:cNvSpPr/>
          <p:nvPr/>
        </p:nvSpPr>
        <p:spPr>
          <a:xfrm>
            <a:off x="7477839" y="4217075"/>
            <a:ext cx="2489478" cy="311110"/>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pitchFamily="34" charset="0"/>
                <a:ea typeface="Outfit" pitchFamily="34" charset="-122"/>
                <a:cs typeface="Outfit" pitchFamily="34" charset="-120"/>
              </a:rPr>
              <a:t>Regression Analysis</a:t>
            </a:r>
            <a:endParaRPr lang="en-US" sz="1950" dirty="0"/>
          </a:p>
        </p:txBody>
      </p:sp>
      <p:sp>
        <p:nvSpPr>
          <p:cNvPr id="13" name="Text 6"/>
          <p:cNvSpPr/>
          <p:nvPr/>
        </p:nvSpPr>
        <p:spPr>
          <a:xfrm>
            <a:off x="7477839" y="4647605"/>
            <a:ext cx="6455569" cy="955834"/>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We employ regression models to identify relationships between employee attributes and performance outcomes, such as salary or promotion.</a:t>
            </a:r>
            <a:endParaRPr lang="en-US" sz="1550" dirty="0"/>
          </a:p>
        </p:txBody>
      </p:sp>
      <p:pic>
        <p:nvPicPr>
          <p:cNvPr id="14" name="Image 5" descr="preencoded.png">    </p:cNvPr>
          <p:cNvPicPr>
            <a:picLocks noChangeAspect="1"/>
          </p:cNvPicPr>
          <p:nvPr/>
        </p:nvPicPr>
        <p:blipFill>
          <a:blip r:embed="rId6"/>
          <a:stretch>
            <a:fillRect/>
          </a:stretch>
        </p:blipFill>
        <p:spPr>
          <a:xfrm>
            <a:off x="6183392" y="5802511"/>
            <a:ext cx="995720" cy="1784509"/>
          </a:xfrm>
          <a:prstGeom prst="rect">
            <a:avLst/>
          </a:prstGeom>
        </p:spPr>
      </p:pic>
      <p:sp>
        <p:nvSpPr>
          <p:cNvPr id="15" name="Text 7"/>
          <p:cNvSpPr/>
          <p:nvPr/>
        </p:nvSpPr>
        <p:spPr>
          <a:xfrm>
            <a:off x="7477839" y="6001583"/>
            <a:ext cx="2489478" cy="311110"/>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pitchFamily="34" charset="0"/>
                <a:ea typeface="Outfit" pitchFamily="34" charset="-122"/>
                <a:cs typeface="Outfit" pitchFamily="34" charset="-120"/>
              </a:rPr>
              <a:t>Clustering Analysis</a:t>
            </a:r>
            <a:endParaRPr lang="en-US" sz="1950" dirty="0"/>
          </a:p>
        </p:txBody>
      </p:sp>
      <p:sp>
        <p:nvSpPr>
          <p:cNvPr id="16" name="Text 8"/>
          <p:cNvSpPr/>
          <p:nvPr/>
        </p:nvSpPr>
        <p:spPr>
          <a:xfrm>
            <a:off x="7477839" y="6432113"/>
            <a:ext cx="6455569" cy="955834"/>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We use clustering algorithms to identify groups of employees with similar characteristics, facilitating targeted interventions and development programs.</a:t>
            </a:r>
            <a:endParaRPr lang="en-US" sz="1550"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8432" y="536615"/>
            <a:ext cx="5057418" cy="7156371"/>
          </a:xfrm>
          <a:prstGeom prst="rect">
            <a:avLst/>
          </a:prstGeom>
        </p:spPr>
      </p:pic>
      <p:sp>
        <p:nvSpPr>
          <p:cNvPr id="6" name="Text 1"/>
          <p:cNvSpPr/>
          <p:nvPr/>
        </p:nvSpPr>
        <p:spPr>
          <a:xfrm>
            <a:off x="600313" y="1158240"/>
            <a:ext cx="4288750" cy="536019"/>
          </a:xfrm>
          <a:prstGeom prst="rect">
            <a:avLst/>
          </a:prstGeom>
          <a:noFill/>
          <a:ln/>
        </p:spPr>
        <p:txBody>
          <a:bodyPr wrap="none" lIns="0" tIns="0" rIns="0" bIns="0" rtlCol="0" anchor="t"/>
          <a:lstStyle/>
          <a:p>
            <a:pPr indent="0" marL="0">
              <a:lnSpc>
                <a:spcPts val="4200"/>
              </a:lnSpc>
              <a:buNone/>
            </a:pPr>
            <a:r>
              <a:rPr lang="en-US" sz="3350" b="1" dirty="0">
                <a:solidFill>
                  <a:srgbClr val="231971"/>
                </a:solidFill>
                <a:latin typeface="Outfit" pitchFamily="34" charset="0"/>
                <a:ea typeface="Outfit" pitchFamily="34" charset="-122"/>
                <a:cs typeface="Outfit" pitchFamily="34" charset="-120"/>
              </a:rPr>
              <a:t>Result and Discussion</a:t>
            </a:r>
            <a:endParaRPr lang="en-US" sz="3350" dirty="0"/>
          </a:p>
        </p:txBody>
      </p:sp>
      <p:sp>
        <p:nvSpPr>
          <p:cNvPr id="7" name="Text 2"/>
          <p:cNvSpPr/>
          <p:nvPr/>
        </p:nvSpPr>
        <p:spPr>
          <a:xfrm>
            <a:off x="600313" y="1951553"/>
            <a:ext cx="7943374" cy="548878"/>
          </a:xfrm>
          <a:prstGeom prst="rect">
            <a:avLst/>
          </a:prstGeom>
          <a:noFill/>
          <a:ln/>
        </p:spPr>
        <p:txBody>
          <a:bodyPr wrap="squar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The analysis reveals several key findings that can be used to improve employee engagement, retention, and productivity. These insights are discussed and presented in a comprehensive report.</a:t>
            </a:r>
            <a:endParaRPr lang="en-US" sz="1350" dirty="0"/>
          </a:p>
        </p:txBody>
      </p:sp>
      <p:pic>
        <p:nvPicPr>
          <p:cNvPr id="8" name="Image 3" descr="preencoded.png">    </p:cNvPr>
          <p:cNvPicPr>
            <a:picLocks noChangeAspect="1"/>
          </p:cNvPicPr>
          <p:nvPr/>
        </p:nvPicPr>
        <p:blipFill>
          <a:blip r:embed="rId4"/>
          <a:stretch>
            <a:fillRect/>
          </a:stretch>
        </p:blipFill>
        <p:spPr>
          <a:xfrm>
            <a:off x="600313" y="2693313"/>
            <a:ext cx="428863" cy="428863"/>
          </a:xfrm>
          <a:prstGeom prst="rect">
            <a:avLst/>
          </a:prstGeom>
        </p:spPr>
      </p:pic>
      <p:sp>
        <p:nvSpPr>
          <p:cNvPr id="9" name="Text 3"/>
          <p:cNvSpPr/>
          <p:nvPr/>
        </p:nvSpPr>
        <p:spPr>
          <a:xfrm>
            <a:off x="600313" y="3293626"/>
            <a:ext cx="2252067" cy="268010"/>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pitchFamily="34" charset="0"/>
                <a:ea typeface="Outfit" pitchFamily="34" charset="-122"/>
                <a:cs typeface="Outfit" pitchFamily="34" charset="-120"/>
              </a:rPr>
              <a:t>Employee Satisfaction</a:t>
            </a:r>
            <a:endParaRPr lang="en-US" sz="1650" dirty="0"/>
          </a:p>
        </p:txBody>
      </p:sp>
      <p:sp>
        <p:nvSpPr>
          <p:cNvPr id="10" name="Text 4"/>
          <p:cNvSpPr/>
          <p:nvPr/>
        </p:nvSpPr>
        <p:spPr>
          <a:xfrm>
            <a:off x="600313" y="3664506"/>
            <a:ext cx="3842980" cy="823317"/>
          </a:xfrm>
          <a:prstGeom prst="rect">
            <a:avLst/>
          </a:prstGeom>
          <a:noFill/>
          <a:ln/>
        </p:spPr>
        <p:txBody>
          <a:bodyPr wrap="square" lIns="0" tIns="0" rIns="0" bIns="0" rtlCol="0" anchor="t"/>
          <a:lstStyle/>
          <a:p>
            <a:pPr algn="l" indent="0" marL="0">
              <a:lnSpc>
                <a:spcPts val="2150"/>
              </a:lnSpc>
              <a:buNone/>
            </a:pPr>
            <a:r>
              <a:rPr lang="en-US" sz="1350" dirty="0">
                <a:solidFill>
                  <a:srgbClr val="2A2742"/>
                </a:solidFill>
                <a:latin typeface="Arimo" pitchFamily="34" charset="0"/>
                <a:ea typeface="Arimo" pitchFamily="34" charset="-122"/>
                <a:cs typeface="Arimo" pitchFamily="34" charset="-120"/>
              </a:rPr>
              <a:t>The analysis identifies key factors driving employee satisfaction, enabling targeted initiatives to improve employee morale and engagement.</a:t>
            </a:r>
            <a:endParaRPr lang="en-US" sz="1350" dirty="0"/>
          </a:p>
        </p:txBody>
      </p:sp>
      <p:pic>
        <p:nvPicPr>
          <p:cNvPr id="11" name="Image 4" descr="preencoded.png">    </p:cNvPr>
          <p:cNvPicPr>
            <a:picLocks noChangeAspect="1"/>
          </p:cNvPicPr>
          <p:nvPr/>
        </p:nvPicPr>
        <p:blipFill>
          <a:blip r:embed="rId5"/>
          <a:stretch>
            <a:fillRect/>
          </a:stretch>
        </p:blipFill>
        <p:spPr>
          <a:xfrm>
            <a:off x="4700588" y="2693313"/>
            <a:ext cx="428863" cy="428863"/>
          </a:xfrm>
          <a:prstGeom prst="rect">
            <a:avLst/>
          </a:prstGeom>
        </p:spPr>
      </p:pic>
      <p:sp>
        <p:nvSpPr>
          <p:cNvPr id="12" name="Text 5"/>
          <p:cNvSpPr/>
          <p:nvPr/>
        </p:nvSpPr>
        <p:spPr>
          <a:xfrm>
            <a:off x="4700588" y="3293626"/>
            <a:ext cx="2144316" cy="268010"/>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pitchFamily="34" charset="0"/>
                <a:ea typeface="Outfit" pitchFamily="34" charset="-122"/>
                <a:cs typeface="Outfit" pitchFamily="34" charset="-120"/>
              </a:rPr>
              <a:t>Employee Retention</a:t>
            </a:r>
            <a:endParaRPr lang="en-US" sz="1650" dirty="0"/>
          </a:p>
        </p:txBody>
      </p:sp>
      <p:sp>
        <p:nvSpPr>
          <p:cNvPr id="13" name="Text 6"/>
          <p:cNvSpPr/>
          <p:nvPr/>
        </p:nvSpPr>
        <p:spPr>
          <a:xfrm>
            <a:off x="4700588" y="3664506"/>
            <a:ext cx="3843099" cy="823317"/>
          </a:xfrm>
          <a:prstGeom prst="rect">
            <a:avLst/>
          </a:prstGeom>
          <a:noFill/>
          <a:ln/>
        </p:spPr>
        <p:txBody>
          <a:bodyPr wrap="square" lIns="0" tIns="0" rIns="0" bIns="0" rtlCol="0" anchor="t"/>
          <a:lstStyle/>
          <a:p>
            <a:pPr algn="l" indent="0" marL="0">
              <a:lnSpc>
                <a:spcPts val="2150"/>
              </a:lnSpc>
              <a:buNone/>
            </a:pPr>
            <a:r>
              <a:rPr lang="en-US" sz="1350" dirty="0">
                <a:solidFill>
                  <a:srgbClr val="2A2742"/>
                </a:solidFill>
                <a:latin typeface="Arimo" pitchFamily="34" charset="0"/>
                <a:ea typeface="Arimo" pitchFamily="34" charset="-122"/>
                <a:cs typeface="Arimo" pitchFamily="34" charset="-120"/>
              </a:rPr>
              <a:t>We identify factors contributing to employee turnover and develop strategies to reduce attrition and retain valuable talent.</a:t>
            </a:r>
            <a:endParaRPr lang="en-US" sz="1350" dirty="0"/>
          </a:p>
        </p:txBody>
      </p:sp>
      <p:pic>
        <p:nvPicPr>
          <p:cNvPr id="14" name="Image 5" descr="preencoded.png">    </p:cNvPr>
          <p:cNvPicPr>
            <a:picLocks noChangeAspect="1"/>
          </p:cNvPicPr>
          <p:nvPr/>
        </p:nvPicPr>
        <p:blipFill>
          <a:blip r:embed="rId6"/>
          <a:stretch>
            <a:fillRect/>
          </a:stretch>
        </p:blipFill>
        <p:spPr>
          <a:xfrm>
            <a:off x="600313" y="5002411"/>
            <a:ext cx="428863" cy="428863"/>
          </a:xfrm>
          <a:prstGeom prst="rect">
            <a:avLst/>
          </a:prstGeom>
        </p:spPr>
      </p:pic>
      <p:sp>
        <p:nvSpPr>
          <p:cNvPr id="15" name="Text 7"/>
          <p:cNvSpPr/>
          <p:nvPr/>
        </p:nvSpPr>
        <p:spPr>
          <a:xfrm>
            <a:off x="600313" y="5602724"/>
            <a:ext cx="2346127" cy="268010"/>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pitchFamily="34" charset="0"/>
                <a:ea typeface="Outfit" pitchFamily="34" charset="-122"/>
                <a:cs typeface="Outfit" pitchFamily="34" charset="-120"/>
              </a:rPr>
              <a:t>Employee Performance</a:t>
            </a:r>
            <a:endParaRPr lang="en-US" sz="1650" dirty="0"/>
          </a:p>
        </p:txBody>
      </p:sp>
      <p:sp>
        <p:nvSpPr>
          <p:cNvPr id="16" name="Text 8"/>
          <p:cNvSpPr/>
          <p:nvPr/>
        </p:nvSpPr>
        <p:spPr>
          <a:xfrm>
            <a:off x="600313" y="5973604"/>
            <a:ext cx="3842980" cy="1097756"/>
          </a:xfrm>
          <a:prstGeom prst="rect">
            <a:avLst/>
          </a:prstGeom>
          <a:noFill/>
          <a:ln/>
        </p:spPr>
        <p:txBody>
          <a:bodyPr wrap="square" lIns="0" tIns="0" rIns="0" bIns="0" rtlCol="0" anchor="t"/>
          <a:lstStyle/>
          <a:p>
            <a:pPr algn="l" indent="0" marL="0">
              <a:lnSpc>
                <a:spcPts val="2150"/>
              </a:lnSpc>
              <a:buNone/>
            </a:pPr>
            <a:r>
              <a:rPr lang="en-US" sz="1350" dirty="0">
                <a:solidFill>
                  <a:srgbClr val="2A2742"/>
                </a:solidFill>
                <a:latin typeface="Arimo" pitchFamily="34" charset="0"/>
                <a:ea typeface="Arimo" pitchFamily="34" charset="-122"/>
                <a:cs typeface="Arimo" pitchFamily="34" charset="-120"/>
              </a:rPr>
              <a:t>The analysis highlights factors influencing employee performance, enabling the development of targeted training programs and performance improvement strategies.</a:t>
            </a:r>
            <a:endParaRPr lang="en-US" sz="1350" dirty="0"/>
          </a:p>
        </p:txBody>
      </p:sp>
      <p:pic>
        <p:nvPicPr>
          <p:cNvPr id="17" name="Image 6" descr="preencoded.png">    </p:cNvPr>
          <p:cNvPicPr>
            <a:picLocks noChangeAspect="1"/>
          </p:cNvPicPr>
          <p:nvPr/>
        </p:nvPicPr>
        <p:blipFill>
          <a:blip r:embed="rId7"/>
          <a:stretch>
            <a:fillRect/>
          </a:stretch>
        </p:blipFill>
        <p:spPr>
          <a:xfrm>
            <a:off x="4700588" y="5002411"/>
            <a:ext cx="428863" cy="428863"/>
          </a:xfrm>
          <a:prstGeom prst="rect">
            <a:avLst/>
          </a:prstGeom>
        </p:spPr>
      </p:pic>
      <p:sp>
        <p:nvSpPr>
          <p:cNvPr id="18" name="Text 9"/>
          <p:cNvSpPr/>
          <p:nvPr/>
        </p:nvSpPr>
        <p:spPr>
          <a:xfrm>
            <a:off x="4700588" y="5602724"/>
            <a:ext cx="2241352" cy="268010"/>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pitchFamily="34" charset="0"/>
                <a:ea typeface="Outfit" pitchFamily="34" charset="-122"/>
                <a:cs typeface="Outfit" pitchFamily="34" charset="-120"/>
              </a:rPr>
              <a:t>Training Effectiveness</a:t>
            </a:r>
            <a:endParaRPr lang="en-US" sz="1650" dirty="0"/>
          </a:p>
        </p:txBody>
      </p:sp>
      <p:sp>
        <p:nvSpPr>
          <p:cNvPr id="19" name="Text 10"/>
          <p:cNvSpPr/>
          <p:nvPr/>
        </p:nvSpPr>
        <p:spPr>
          <a:xfrm>
            <a:off x="4700588" y="5973604"/>
            <a:ext cx="3843099" cy="823317"/>
          </a:xfrm>
          <a:prstGeom prst="rect">
            <a:avLst/>
          </a:prstGeom>
          <a:noFill/>
          <a:ln/>
        </p:spPr>
        <p:txBody>
          <a:bodyPr wrap="square" lIns="0" tIns="0" rIns="0" bIns="0" rtlCol="0" anchor="t"/>
          <a:lstStyle/>
          <a:p>
            <a:pPr algn="l" indent="0" marL="0">
              <a:lnSpc>
                <a:spcPts val="2150"/>
              </a:lnSpc>
              <a:buNone/>
            </a:pPr>
            <a:r>
              <a:rPr lang="en-US" sz="1350" dirty="0">
                <a:solidFill>
                  <a:srgbClr val="2A2742"/>
                </a:solidFill>
                <a:latin typeface="Arimo" pitchFamily="34" charset="0"/>
                <a:ea typeface="Arimo" pitchFamily="34" charset="-122"/>
                <a:cs typeface="Arimo" pitchFamily="34" charset="-120"/>
              </a:rPr>
              <a:t>We evaluate the effectiveness of existing training programs and recommend improvements to enhance employee skills and knowledge.</a:t>
            </a:r>
            <a:endParaRPr lang="en-US" sz="1350" dirty="0"/>
          </a:p>
        </p:txBody>
      </p:sp>
      <p:pic>
        <p:nvPicPr>
          <p:cNvPr id="20"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998702"/>
          </a:xfrm>
          <a:prstGeom prst="rect">
            <a:avLst/>
          </a:prstGeom>
        </p:spPr>
      </p:pic>
      <p:pic>
        <p:nvPicPr>
          <p:cNvPr id="5" name="Image 2" descr="preencoded.png">    </p:cNvPr>
          <p:cNvPicPr>
            <a:picLocks noChangeAspect="1"/>
          </p:cNvPicPr>
          <p:nvPr/>
        </p:nvPicPr>
        <p:blipFill>
          <a:blip r:embed="rId3"/>
          <a:stretch>
            <a:fillRect/>
          </a:stretch>
        </p:blipFill>
        <p:spPr>
          <a:xfrm>
            <a:off x="6749891" y="199787"/>
            <a:ext cx="1130498" cy="1599128"/>
          </a:xfrm>
          <a:prstGeom prst="rect">
            <a:avLst/>
          </a:prstGeom>
        </p:spPr>
      </p:pic>
      <p:sp>
        <p:nvSpPr>
          <p:cNvPr id="6" name="Text 1"/>
          <p:cNvSpPr/>
          <p:nvPr/>
        </p:nvSpPr>
        <p:spPr>
          <a:xfrm>
            <a:off x="2028349" y="2438519"/>
            <a:ext cx="3997523" cy="499705"/>
          </a:xfrm>
          <a:prstGeom prst="rect">
            <a:avLst/>
          </a:prstGeom>
          <a:noFill/>
          <a:ln/>
        </p:spPr>
        <p:txBody>
          <a:bodyPr wrap="none" lIns="0" tIns="0" rIns="0" bIns="0" rtlCol="0" anchor="t"/>
          <a:lstStyle/>
          <a:p>
            <a:pPr indent="0" marL="0">
              <a:lnSpc>
                <a:spcPts val="3900"/>
              </a:lnSpc>
              <a:buNone/>
            </a:pPr>
            <a:r>
              <a:rPr lang="en-US" sz="3100" b="1" dirty="0">
                <a:solidFill>
                  <a:srgbClr val="231971"/>
                </a:solidFill>
                <a:latin typeface="Outfit" pitchFamily="34" charset="0"/>
                <a:ea typeface="Outfit" pitchFamily="34" charset="-122"/>
                <a:cs typeface="Outfit" pitchFamily="34" charset="-120"/>
              </a:rPr>
              <a:t>Conclusion</a:t>
            </a:r>
            <a:endParaRPr lang="en-US" sz="3100" dirty="0"/>
          </a:p>
        </p:txBody>
      </p:sp>
      <p:sp>
        <p:nvSpPr>
          <p:cNvPr id="7" name="Text 2"/>
          <p:cNvSpPr/>
          <p:nvPr/>
        </p:nvSpPr>
        <p:spPr>
          <a:xfrm>
            <a:off x="2028349" y="3178016"/>
            <a:ext cx="10573703" cy="767239"/>
          </a:xfrm>
          <a:prstGeom prst="rect">
            <a:avLst/>
          </a:prstGeom>
          <a:noFill/>
          <a:ln/>
        </p:spPr>
        <p:txBody>
          <a:bodyPr wrap="square" lIns="0" tIns="0" rIns="0" bIns="0" rtlCol="0" anchor="t"/>
          <a:lstStyle/>
          <a:p>
            <a:pPr indent="0" marL="0">
              <a:lnSpc>
                <a:spcPts val="2000"/>
              </a:lnSpc>
              <a:buNone/>
            </a:pPr>
            <a:r>
              <a:rPr lang="en-US" sz="1250" dirty="0">
                <a:solidFill>
                  <a:srgbClr val="2A2742"/>
                </a:solidFill>
                <a:latin typeface="Arimo" pitchFamily="34" charset="0"/>
                <a:ea typeface="Arimo" pitchFamily="34" charset="-122"/>
                <a:cs typeface="Arimo" pitchFamily="34" charset="-120"/>
              </a:rPr>
              <a:t>By analyzing employee data, we have gained valuable insights into the workforce and identified areas for improvement. These insights can be used to make data-driven decisions that enhance employee engagement, retention, and productivity, ultimately contributing to the success of the organization.</a:t>
            </a:r>
            <a:endParaRPr lang="en-US" sz="1250" dirty="0"/>
          </a:p>
        </p:txBody>
      </p:sp>
      <p:sp>
        <p:nvSpPr>
          <p:cNvPr id="8" name="Shape 3"/>
          <p:cNvSpPr/>
          <p:nvPr/>
        </p:nvSpPr>
        <p:spPr>
          <a:xfrm>
            <a:off x="2028349" y="5957411"/>
            <a:ext cx="10573703" cy="22860"/>
          </a:xfrm>
          <a:prstGeom prst="roundRect">
            <a:avLst>
              <a:gd name="adj" fmla="val 293788"/>
            </a:avLst>
          </a:prstGeom>
          <a:solidFill>
            <a:srgbClr val="BDB8DF"/>
          </a:solidFill>
          <a:ln/>
        </p:spPr>
      </p:sp>
      <p:sp>
        <p:nvSpPr>
          <p:cNvPr id="9" name="Shape 4"/>
          <p:cNvSpPr/>
          <p:nvPr/>
        </p:nvSpPr>
        <p:spPr>
          <a:xfrm>
            <a:off x="4620220" y="5397877"/>
            <a:ext cx="22860" cy="559594"/>
          </a:xfrm>
          <a:prstGeom prst="roundRect">
            <a:avLst>
              <a:gd name="adj" fmla="val 293788"/>
            </a:avLst>
          </a:prstGeom>
          <a:solidFill>
            <a:srgbClr val="BDB8DF"/>
          </a:solidFill>
          <a:ln/>
        </p:spPr>
      </p:sp>
      <p:sp>
        <p:nvSpPr>
          <p:cNvPr id="10" name="Shape 5"/>
          <p:cNvSpPr/>
          <p:nvPr/>
        </p:nvSpPr>
        <p:spPr>
          <a:xfrm>
            <a:off x="4451866" y="5777567"/>
            <a:ext cx="359688" cy="359688"/>
          </a:xfrm>
          <a:prstGeom prst="roundRect">
            <a:avLst>
              <a:gd name="adj" fmla="val 18672"/>
            </a:avLst>
          </a:prstGeom>
          <a:solidFill>
            <a:srgbClr val="E9E6FA"/>
          </a:solidFill>
          <a:ln w="7620">
            <a:solidFill>
              <a:srgbClr val="BDB8DF"/>
            </a:solidFill>
            <a:prstDash val="solid"/>
          </a:ln>
        </p:spPr>
      </p:sp>
      <p:sp>
        <p:nvSpPr>
          <p:cNvPr id="11" name="Text 6"/>
          <p:cNvSpPr/>
          <p:nvPr/>
        </p:nvSpPr>
        <p:spPr>
          <a:xfrm>
            <a:off x="4584859" y="5837456"/>
            <a:ext cx="93583" cy="239911"/>
          </a:xfrm>
          <a:prstGeom prst="rect">
            <a:avLst/>
          </a:prstGeom>
          <a:noFill/>
          <a:ln/>
        </p:spPr>
        <p:txBody>
          <a:bodyPr wrap="none" lIns="0" tIns="0" rIns="0" bIns="0" rtlCol="0" anchor="t"/>
          <a:lstStyle/>
          <a:p>
            <a:pPr algn="ctr" indent="0" marL="0">
              <a:lnSpc>
                <a:spcPts val="1850"/>
              </a:lnSpc>
              <a:buNone/>
            </a:pPr>
            <a:r>
              <a:rPr lang="en-US" sz="1850" b="1" dirty="0">
                <a:solidFill>
                  <a:srgbClr val="2A2742"/>
                </a:solidFill>
                <a:latin typeface="Outfit" pitchFamily="34" charset="0"/>
                <a:ea typeface="Outfit" pitchFamily="34" charset="-122"/>
                <a:cs typeface="Outfit" pitchFamily="34" charset="-120"/>
              </a:rPr>
              <a:t>1</a:t>
            </a:r>
            <a:endParaRPr lang="en-US" sz="1850" dirty="0"/>
          </a:p>
        </p:txBody>
      </p:sp>
      <p:sp>
        <p:nvSpPr>
          <p:cNvPr id="12" name="Text 7"/>
          <p:cNvSpPr/>
          <p:nvPr/>
        </p:nvSpPr>
        <p:spPr>
          <a:xfrm>
            <a:off x="3632359" y="4380786"/>
            <a:ext cx="1998702" cy="249793"/>
          </a:xfrm>
          <a:prstGeom prst="rect">
            <a:avLst/>
          </a:prstGeom>
          <a:noFill/>
          <a:ln/>
        </p:spPr>
        <p:txBody>
          <a:bodyPr wrap="none" lIns="0" tIns="0" rIns="0" bIns="0" rtlCol="0" anchor="t"/>
          <a:lstStyle/>
          <a:p>
            <a:pPr algn="ctr" indent="0" marL="0">
              <a:lnSpc>
                <a:spcPts val="1950"/>
              </a:lnSpc>
              <a:buNone/>
            </a:pPr>
            <a:r>
              <a:rPr lang="en-US" sz="1550" b="1" dirty="0">
                <a:solidFill>
                  <a:srgbClr val="2A2742"/>
                </a:solidFill>
                <a:latin typeface="Outfit" pitchFamily="34" charset="0"/>
                <a:ea typeface="Outfit" pitchFamily="34" charset="-122"/>
                <a:cs typeface="Outfit" pitchFamily="34" charset="-120"/>
              </a:rPr>
              <a:t>Data-Driven Insights</a:t>
            </a:r>
            <a:endParaRPr lang="en-US" sz="1550" dirty="0"/>
          </a:p>
        </p:txBody>
      </p:sp>
      <p:sp>
        <p:nvSpPr>
          <p:cNvPr id="13" name="Text 8"/>
          <p:cNvSpPr/>
          <p:nvPr/>
        </p:nvSpPr>
        <p:spPr>
          <a:xfrm>
            <a:off x="2188250" y="4726424"/>
            <a:ext cx="4887039" cy="511493"/>
          </a:xfrm>
          <a:prstGeom prst="rect">
            <a:avLst/>
          </a:prstGeom>
          <a:noFill/>
          <a:ln/>
        </p:spPr>
        <p:txBody>
          <a:bodyPr wrap="square" lIns="0" tIns="0" rIns="0" bIns="0" rtlCol="0" anchor="t"/>
          <a:lstStyle/>
          <a:p>
            <a:pPr algn="ctr" indent="0" marL="0">
              <a:lnSpc>
                <a:spcPts val="2000"/>
              </a:lnSpc>
              <a:buNone/>
            </a:pPr>
            <a:r>
              <a:rPr lang="en-US" sz="1250" dirty="0">
                <a:solidFill>
                  <a:srgbClr val="2A2742"/>
                </a:solidFill>
                <a:latin typeface="Arimo" pitchFamily="34" charset="0"/>
                <a:ea typeface="Arimo" pitchFamily="34" charset="-122"/>
                <a:cs typeface="Arimo" pitchFamily="34" charset="-120"/>
              </a:rPr>
              <a:t>The analysis provides a clear understanding of employee demographics, performance, and satisfaction.</a:t>
            </a:r>
            <a:endParaRPr lang="en-US" sz="1250" dirty="0"/>
          </a:p>
        </p:txBody>
      </p:sp>
      <p:sp>
        <p:nvSpPr>
          <p:cNvPr id="14" name="Shape 9"/>
          <p:cNvSpPr/>
          <p:nvPr/>
        </p:nvSpPr>
        <p:spPr>
          <a:xfrm>
            <a:off x="7303532" y="5957352"/>
            <a:ext cx="22860" cy="559594"/>
          </a:xfrm>
          <a:prstGeom prst="roundRect">
            <a:avLst>
              <a:gd name="adj" fmla="val 293788"/>
            </a:avLst>
          </a:prstGeom>
          <a:solidFill>
            <a:srgbClr val="BDB8DF"/>
          </a:solidFill>
          <a:ln/>
        </p:spPr>
      </p:sp>
      <p:sp>
        <p:nvSpPr>
          <p:cNvPr id="15" name="Shape 10"/>
          <p:cNvSpPr/>
          <p:nvPr/>
        </p:nvSpPr>
        <p:spPr>
          <a:xfrm>
            <a:off x="7135178" y="5777567"/>
            <a:ext cx="359688" cy="359688"/>
          </a:xfrm>
          <a:prstGeom prst="roundRect">
            <a:avLst>
              <a:gd name="adj" fmla="val 18672"/>
            </a:avLst>
          </a:prstGeom>
          <a:solidFill>
            <a:srgbClr val="E9E6FA"/>
          </a:solidFill>
          <a:ln w="7620">
            <a:solidFill>
              <a:srgbClr val="BDB8DF"/>
            </a:solidFill>
            <a:prstDash val="solid"/>
          </a:ln>
        </p:spPr>
      </p:sp>
      <p:sp>
        <p:nvSpPr>
          <p:cNvPr id="16" name="Text 11"/>
          <p:cNvSpPr/>
          <p:nvPr/>
        </p:nvSpPr>
        <p:spPr>
          <a:xfrm>
            <a:off x="7245906" y="5837456"/>
            <a:ext cx="138232" cy="239911"/>
          </a:xfrm>
          <a:prstGeom prst="rect">
            <a:avLst/>
          </a:prstGeom>
          <a:noFill/>
          <a:ln/>
        </p:spPr>
        <p:txBody>
          <a:bodyPr wrap="none" lIns="0" tIns="0" rIns="0" bIns="0" rtlCol="0" anchor="t"/>
          <a:lstStyle/>
          <a:p>
            <a:pPr algn="ctr" indent="0" marL="0">
              <a:lnSpc>
                <a:spcPts val="1850"/>
              </a:lnSpc>
              <a:buNone/>
            </a:pPr>
            <a:r>
              <a:rPr lang="en-US" sz="1850" b="1" dirty="0">
                <a:solidFill>
                  <a:srgbClr val="2A2742"/>
                </a:solidFill>
                <a:latin typeface="Outfit" pitchFamily="34" charset="0"/>
                <a:ea typeface="Outfit" pitchFamily="34" charset="-122"/>
                <a:cs typeface="Outfit" pitchFamily="34" charset="-120"/>
              </a:rPr>
              <a:t>2</a:t>
            </a:r>
            <a:endParaRPr lang="en-US" sz="1850" dirty="0"/>
          </a:p>
        </p:txBody>
      </p:sp>
      <p:sp>
        <p:nvSpPr>
          <p:cNvPr id="17" name="Text 12"/>
          <p:cNvSpPr/>
          <p:nvPr/>
        </p:nvSpPr>
        <p:spPr>
          <a:xfrm>
            <a:off x="5919907" y="6676906"/>
            <a:ext cx="2790468" cy="249793"/>
          </a:xfrm>
          <a:prstGeom prst="rect">
            <a:avLst/>
          </a:prstGeom>
          <a:noFill/>
          <a:ln/>
        </p:spPr>
        <p:txBody>
          <a:bodyPr wrap="none" lIns="0" tIns="0" rIns="0" bIns="0" rtlCol="0" anchor="t"/>
          <a:lstStyle/>
          <a:p>
            <a:pPr algn="ctr" indent="0" marL="0">
              <a:lnSpc>
                <a:spcPts val="1950"/>
              </a:lnSpc>
              <a:buNone/>
            </a:pPr>
            <a:r>
              <a:rPr lang="en-US" sz="1550" b="1" dirty="0">
                <a:solidFill>
                  <a:srgbClr val="2A2742"/>
                </a:solidFill>
                <a:latin typeface="Outfit" pitchFamily="34" charset="0"/>
                <a:ea typeface="Outfit" pitchFamily="34" charset="-122"/>
                <a:cs typeface="Outfit" pitchFamily="34" charset="-120"/>
              </a:rPr>
              <a:t>Actionable Recommendations</a:t>
            </a:r>
            <a:endParaRPr lang="en-US" sz="1550" dirty="0"/>
          </a:p>
        </p:txBody>
      </p:sp>
      <p:sp>
        <p:nvSpPr>
          <p:cNvPr id="18" name="Text 13"/>
          <p:cNvSpPr/>
          <p:nvPr/>
        </p:nvSpPr>
        <p:spPr>
          <a:xfrm>
            <a:off x="4871561" y="7022544"/>
            <a:ext cx="4887158" cy="767239"/>
          </a:xfrm>
          <a:prstGeom prst="rect">
            <a:avLst/>
          </a:prstGeom>
          <a:noFill/>
          <a:ln/>
        </p:spPr>
        <p:txBody>
          <a:bodyPr wrap="square" lIns="0" tIns="0" rIns="0" bIns="0" rtlCol="0" anchor="t"/>
          <a:lstStyle/>
          <a:p>
            <a:pPr algn="ctr" indent="0" marL="0">
              <a:lnSpc>
                <a:spcPts val="2000"/>
              </a:lnSpc>
              <a:buNone/>
            </a:pPr>
            <a:r>
              <a:rPr lang="en-US" sz="1250" dirty="0">
                <a:solidFill>
                  <a:srgbClr val="2A2742"/>
                </a:solidFill>
                <a:latin typeface="Arimo" pitchFamily="34" charset="0"/>
                <a:ea typeface="Arimo" pitchFamily="34" charset="-122"/>
                <a:cs typeface="Arimo" pitchFamily="34" charset="-120"/>
              </a:rPr>
              <a:t>The findings guide strategic initiatives to address key areas for improvement, such as training, compensation, and employee engagement.</a:t>
            </a:r>
            <a:endParaRPr lang="en-US" sz="1250" dirty="0"/>
          </a:p>
        </p:txBody>
      </p:sp>
      <p:sp>
        <p:nvSpPr>
          <p:cNvPr id="19" name="Shape 14"/>
          <p:cNvSpPr/>
          <p:nvPr/>
        </p:nvSpPr>
        <p:spPr>
          <a:xfrm>
            <a:off x="9986963" y="5397877"/>
            <a:ext cx="22860" cy="559594"/>
          </a:xfrm>
          <a:prstGeom prst="roundRect">
            <a:avLst>
              <a:gd name="adj" fmla="val 293788"/>
            </a:avLst>
          </a:prstGeom>
          <a:solidFill>
            <a:srgbClr val="BDB8DF"/>
          </a:solidFill>
          <a:ln/>
        </p:spPr>
      </p:sp>
      <p:sp>
        <p:nvSpPr>
          <p:cNvPr id="20" name="Shape 15"/>
          <p:cNvSpPr/>
          <p:nvPr/>
        </p:nvSpPr>
        <p:spPr>
          <a:xfrm>
            <a:off x="9818608" y="5777567"/>
            <a:ext cx="359688" cy="359688"/>
          </a:xfrm>
          <a:prstGeom prst="roundRect">
            <a:avLst>
              <a:gd name="adj" fmla="val 18672"/>
            </a:avLst>
          </a:prstGeom>
          <a:solidFill>
            <a:srgbClr val="E9E6FA"/>
          </a:solidFill>
          <a:ln w="7620">
            <a:solidFill>
              <a:srgbClr val="BDB8DF"/>
            </a:solidFill>
            <a:prstDash val="solid"/>
          </a:ln>
        </p:spPr>
      </p:sp>
      <p:sp>
        <p:nvSpPr>
          <p:cNvPr id="21" name="Text 16"/>
          <p:cNvSpPr/>
          <p:nvPr/>
        </p:nvSpPr>
        <p:spPr>
          <a:xfrm>
            <a:off x="9930170" y="5837456"/>
            <a:ext cx="136446" cy="239911"/>
          </a:xfrm>
          <a:prstGeom prst="rect">
            <a:avLst/>
          </a:prstGeom>
          <a:noFill/>
          <a:ln/>
        </p:spPr>
        <p:txBody>
          <a:bodyPr wrap="none" lIns="0" tIns="0" rIns="0" bIns="0" rtlCol="0" anchor="t"/>
          <a:lstStyle/>
          <a:p>
            <a:pPr algn="ctr" indent="0" marL="0">
              <a:lnSpc>
                <a:spcPts val="1850"/>
              </a:lnSpc>
              <a:buNone/>
            </a:pPr>
            <a:r>
              <a:rPr lang="en-US" sz="1850" b="1" dirty="0">
                <a:solidFill>
                  <a:srgbClr val="2A2742"/>
                </a:solidFill>
                <a:latin typeface="Outfit" pitchFamily="34" charset="0"/>
                <a:ea typeface="Outfit" pitchFamily="34" charset="-122"/>
                <a:cs typeface="Outfit" pitchFamily="34" charset="-120"/>
              </a:rPr>
              <a:t>3</a:t>
            </a:r>
            <a:endParaRPr lang="en-US" sz="1850" dirty="0"/>
          </a:p>
        </p:txBody>
      </p:sp>
      <p:sp>
        <p:nvSpPr>
          <p:cNvPr id="22" name="Text 17"/>
          <p:cNvSpPr/>
          <p:nvPr/>
        </p:nvSpPr>
        <p:spPr>
          <a:xfrm>
            <a:off x="8825627" y="4125039"/>
            <a:ext cx="2345888" cy="249793"/>
          </a:xfrm>
          <a:prstGeom prst="rect">
            <a:avLst/>
          </a:prstGeom>
          <a:noFill/>
          <a:ln/>
        </p:spPr>
        <p:txBody>
          <a:bodyPr wrap="none" lIns="0" tIns="0" rIns="0" bIns="0" rtlCol="0" anchor="t"/>
          <a:lstStyle/>
          <a:p>
            <a:pPr algn="ctr" indent="0" marL="0">
              <a:lnSpc>
                <a:spcPts val="1950"/>
              </a:lnSpc>
              <a:buNone/>
            </a:pPr>
            <a:r>
              <a:rPr lang="en-US" sz="1550" b="1" dirty="0">
                <a:solidFill>
                  <a:srgbClr val="2A2742"/>
                </a:solidFill>
                <a:latin typeface="Outfit" pitchFamily="34" charset="0"/>
                <a:ea typeface="Outfit" pitchFamily="34" charset="-122"/>
                <a:cs typeface="Outfit" pitchFamily="34" charset="-120"/>
              </a:rPr>
              <a:t>Continuous Improvement</a:t>
            </a:r>
            <a:endParaRPr lang="en-US" sz="1550" dirty="0"/>
          </a:p>
        </p:txBody>
      </p:sp>
      <p:sp>
        <p:nvSpPr>
          <p:cNvPr id="23" name="Text 18"/>
          <p:cNvSpPr/>
          <p:nvPr/>
        </p:nvSpPr>
        <p:spPr>
          <a:xfrm>
            <a:off x="7554992" y="4470678"/>
            <a:ext cx="4887158" cy="767239"/>
          </a:xfrm>
          <a:prstGeom prst="rect">
            <a:avLst/>
          </a:prstGeom>
          <a:noFill/>
          <a:ln/>
        </p:spPr>
        <p:txBody>
          <a:bodyPr wrap="square" lIns="0" tIns="0" rIns="0" bIns="0" rtlCol="0" anchor="t"/>
          <a:lstStyle/>
          <a:p>
            <a:pPr algn="ctr" indent="0" marL="0">
              <a:lnSpc>
                <a:spcPts val="2000"/>
              </a:lnSpc>
              <a:buNone/>
            </a:pPr>
            <a:r>
              <a:rPr lang="en-US" sz="1250" dirty="0">
                <a:solidFill>
                  <a:srgbClr val="2A2742"/>
                </a:solidFill>
                <a:latin typeface="Arimo" pitchFamily="34" charset="0"/>
                <a:ea typeface="Arimo" pitchFamily="34" charset="-122"/>
                <a:cs typeface="Arimo" pitchFamily="34" charset="-120"/>
              </a:rPr>
              <a:t>Regular data analysis and monitoring will ensure continuous improvement in employee management practices and organizational performance.</a:t>
            </a:r>
            <a:endParaRPr lang="en-US" sz="1250" dirty="0"/>
          </a:p>
        </p:txBody>
      </p:sp>
      <p:pic>
        <p:nvPicPr>
          <p:cNvPr id="2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2024-08-30T09:54:39Z</dcterms:created>
  <dcterms:modified xsi:type="dcterms:W3CDTF">2024-08-30T09:54:39Z</dcterms:modified>
</cp:coreProperties>
</file>